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41"/>
  </p:notesMasterIdLst>
  <p:sldIdLst>
    <p:sldId id="256" r:id="rId2"/>
    <p:sldId id="351" r:id="rId3"/>
    <p:sldId id="353" r:id="rId4"/>
    <p:sldId id="304" r:id="rId5"/>
    <p:sldId id="314" r:id="rId6"/>
    <p:sldId id="326" r:id="rId7"/>
    <p:sldId id="336" r:id="rId8"/>
    <p:sldId id="337" r:id="rId9"/>
    <p:sldId id="327" r:id="rId10"/>
    <p:sldId id="338" r:id="rId11"/>
    <p:sldId id="315" r:id="rId12"/>
    <p:sldId id="339" r:id="rId13"/>
    <p:sldId id="348" r:id="rId14"/>
    <p:sldId id="349" r:id="rId15"/>
    <p:sldId id="347" r:id="rId16"/>
    <p:sldId id="346" r:id="rId17"/>
    <p:sldId id="331" r:id="rId18"/>
    <p:sldId id="333" r:id="rId19"/>
    <p:sldId id="317" r:id="rId20"/>
    <p:sldId id="320" r:id="rId21"/>
    <p:sldId id="342" r:id="rId22"/>
    <p:sldId id="343" r:id="rId23"/>
    <p:sldId id="344" r:id="rId24"/>
    <p:sldId id="330" r:id="rId25"/>
    <p:sldId id="334" r:id="rId26"/>
    <p:sldId id="309" r:id="rId27"/>
    <p:sldId id="335" r:id="rId28"/>
    <p:sldId id="328" r:id="rId29"/>
    <p:sldId id="311" r:id="rId30"/>
    <p:sldId id="312" r:id="rId31"/>
    <p:sldId id="340" r:id="rId32"/>
    <p:sldId id="341" r:id="rId33"/>
    <p:sldId id="345" r:id="rId34"/>
    <p:sldId id="307" r:id="rId35"/>
    <p:sldId id="303" r:id="rId36"/>
    <p:sldId id="264" r:id="rId37"/>
    <p:sldId id="350" r:id="rId38"/>
    <p:sldId id="352" r:id="rId39"/>
    <p:sldId id="29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73" d="100"/>
          <a:sy n="73" d="100"/>
        </p:scale>
        <p:origin x="648" y="72"/>
      </p:cViewPr>
      <p:guideLst/>
    </p:cSldViewPr>
  </p:slideViewPr>
  <p:notesTextViewPr>
    <p:cViewPr>
      <p:scale>
        <a:sx n="1" d="1"/>
        <a:sy n="1" d="1"/>
      </p:scale>
      <p:origin x="0" y="0"/>
    </p:cViewPr>
  </p:notesTextViewPr>
  <p:sorterViewPr>
    <p:cViewPr>
      <p:scale>
        <a:sx n="100" d="100"/>
        <a:sy n="100" d="100"/>
      </p:scale>
      <p:origin x="0" y="-107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9DC94-48C8-4394-B96D-D8D2F6B92B81}"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9B207333-B082-446D-BD7F-2DE4FE6161D5}">
      <dgm:prSet/>
      <dgm:spPr/>
      <dgm:t>
        <a:bodyPr/>
        <a:lstStyle/>
        <a:p>
          <a:pPr rtl="0"/>
          <a:r>
            <a:rPr lang="en-US" dirty="0" smtClean="0"/>
            <a:t>Biological Sex and Sex Assigned at Birth</a:t>
          </a:r>
          <a:endParaRPr lang="en-US" dirty="0"/>
        </a:p>
      </dgm:t>
    </dgm:pt>
    <dgm:pt modelId="{06D6997D-174B-4E67-80FB-FD24E5F82D69}" type="parTrans" cxnId="{6A879DF8-C254-40C0-960B-B4FB589DB057}">
      <dgm:prSet/>
      <dgm:spPr/>
      <dgm:t>
        <a:bodyPr/>
        <a:lstStyle/>
        <a:p>
          <a:endParaRPr lang="en-US"/>
        </a:p>
      </dgm:t>
    </dgm:pt>
    <dgm:pt modelId="{64FF3EBD-EADF-4B10-AC0D-7F6D2DF2D19F}" type="sibTrans" cxnId="{6A879DF8-C254-40C0-960B-B4FB589DB057}">
      <dgm:prSet/>
      <dgm:spPr/>
      <dgm:t>
        <a:bodyPr/>
        <a:lstStyle/>
        <a:p>
          <a:endParaRPr lang="en-US"/>
        </a:p>
      </dgm:t>
    </dgm:pt>
    <dgm:pt modelId="{FABC355A-03B5-4E0A-8EDB-CDF28BE3CD64}">
      <dgm:prSet/>
      <dgm:spPr/>
      <dgm:t>
        <a:bodyPr/>
        <a:lstStyle/>
        <a:p>
          <a:pPr rtl="0"/>
          <a:r>
            <a:rPr lang="en-US" dirty="0" smtClean="0"/>
            <a:t>Gender Expression</a:t>
          </a:r>
          <a:endParaRPr lang="en-US" dirty="0"/>
        </a:p>
      </dgm:t>
    </dgm:pt>
    <dgm:pt modelId="{BE376B95-5039-4823-9672-BC53C56ABE92}" type="parTrans" cxnId="{0E0DAADC-52B7-49CA-A7AA-4D5B50890595}">
      <dgm:prSet/>
      <dgm:spPr/>
      <dgm:t>
        <a:bodyPr/>
        <a:lstStyle/>
        <a:p>
          <a:endParaRPr lang="en-US"/>
        </a:p>
      </dgm:t>
    </dgm:pt>
    <dgm:pt modelId="{43AEA747-F47F-4D5A-8C41-88747FF8B372}" type="sibTrans" cxnId="{0E0DAADC-52B7-49CA-A7AA-4D5B50890595}">
      <dgm:prSet/>
      <dgm:spPr/>
      <dgm:t>
        <a:bodyPr/>
        <a:lstStyle/>
        <a:p>
          <a:endParaRPr lang="en-US"/>
        </a:p>
      </dgm:t>
    </dgm:pt>
    <dgm:pt modelId="{CA441E38-C6A1-4A91-92F2-2629C65C7A5A}">
      <dgm:prSet/>
      <dgm:spPr/>
      <dgm:t>
        <a:bodyPr/>
        <a:lstStyle/>
        <a:p>
          <a:pPr rtl="0"/>
          <a:r>
            <a:rPr lang="en-US" dirty="0" smtClean="0"/>
            <a:t>Gender Identity</a:t>
          </a:r>
          <a:endParaRPr lang="en-US" dirty="0"/>
        </a:p>
      </dgm:t>
    </dgm:pt>
    <dgm:pt modelId="{6374FACE-261B-4695-B263-7C158426AFEF}" type="parTrans" cxnId="{8BB056E0-E24C-4CE0-8B20-57E874B23DBD}">
      <dgm:prSet/>
      <dgm:spPr/>
      <dgm:t>
        <a:bodyPr/>
        <a:lstStyle/>
        <a:p>
          <a:endParaRPr lang="en-US"/>
        </a:p>
      </dgm:t>
    </dgm:pt>
    <dgm:pt modelId="{42FB4F80-9731-44AE-BA8C-BDD62314943F}" type="sibTrans" cxnId="{8BB056E0-E24C-4CE0-8B20-57E874B23DBD}">
      <dgm:prSet/>
      <dgm:spPr/>
      <dgm:t>
        <a:bodyPr/>
        <a:lstStyle/>
        <a:p>
          <a:endParaRPr lang="en-US"/>
        </a:p>
      </dgm:t>
    </dgm:pt>
    <dgm:pt modelId="{FC888AE6-4651-4AFC-B445-C01675C4ACB9}">
      <dgm:prSet/>
      <dgm:spPr/>
      <dgm:t>
        <a:bodyPr/>
        <a:lstStyle/>
        <a:p>
          <a:pPr rtl="0"/>
          <a:r>
            <a:rPr lang="en-US" dirty="0" smtClean="0"/>
            <a:t>Passing</a:t>
          </a:r>
          <a:endParaRPr lang="en-US" dirty="0"/>
        </a:p>
      </dgm:t>
    </dgm:pt>
    <dgm:pt modelId="{03252E84-5004-4C9C-AC62-2E5A73116B54}" type="parTrans" cxnId="{E0B139EA-116F-48A8-A64E-7B6625A35CF0}">
      <dgm:prSet/>
      <dgm:spPr/>
      <dgm:t>
        <a:bodyPr/>
        <a:lstStyle/>
        <a:p>
          <a:endParaRPr lang="en-US"/>
        </a:p>
      </dgm:t>
    </dgm:pt>
    <dgm:pt modelId="{7BBF53AB-979F-49BA-A679-97AC512B27CD}" type="sibTrans" cxnId="{E0B139EA-116F-48A8-A64E-7B6625A35CF0}">
      <dgm:prSet/>
      <dgm:spPr/>
      <dgm:t>
        <a:bodyPr/>
        <a:lstStyle/>
        <a:p>
          <a:endParaRPr lang="en-US"/>
        </a:p>
      </dgm:t>
    </dgm:pt>
    <dgm:pt modelId="{BF78BF60-FAC0-47CD-950D-33A1981CED6D}">
      <dgm:prSet/>
      <dgm:spPr/>
      <dgm:t>
        <a:bodyPr/>
        <a:lstStyle/>
        <a:p>
          <a:pPr rtl="0"/>
          <a:r>
            <a:rPr lang="en-US" dirty="0" smtClean="0"/>
            <a:t>Sexual Orientation</a:t>
          </a:r>
          <a:endParaRPr lang="en-US" dirty="0"/>
        </a:p>
      </dgm:t>
    </dgm:pt>
    <dgm:pt modelId="{04B8E26A-2CF9-4701-AED0-19EC4A1B50AB}" type="parTrans" cxnId="{E345D6A5-4EC3-41B1-ABB6-E016549D70A1}">
      <dgm:prSet/>
      <dgm:spPr/>
      <dgm:t>
        <a:bodyPr/>
        <a:lstStyle/>
        <a:p>
          <a:endParaRPr lang="en-US"/>
        </a:p>
      </dgm:t>
    </dgm:pt>
    <dgm:pt modelId="{98365FA5-5D2F-4740-96A4-DAFD4F871850}" type="sibTrans" cxnId="{E345D6A5-4EC3-41B1-ABB6-E016549D70A1}">
      <dgm:prSet/>
      <dgm:spPr/>
      <dgm:t>
        <a:bodyPr/>
        <a:lstStyle/>
        <a:p>
          <a:endParaRPr lang="en-US"/>
        </a:p>
      </dgm:t>
    </dgm:pt>
    <dgm:pt modelId="{8E2D77CD-BDCC-4E9F-BA80-7B2394B12D21}">
      <dgm:prSet/>
      <dgm:spPr/>
      <dgm:t>
        <a:bodyPr/>
        <a:lstStyle/>
        <a:p>
          <a:pPr rtl="0"/>
          <a:r>
            <a:rPr lang="en-US" dirty="0" smtClean="0"/>
            <a:t>Transition</a:t>
          </a:r>
          <a:endParaRPr lang="en-US" dirty="0"/>
        </a:p>
      </dgm:t>
    </dgm:pt>
    <dgm:pt modelId="{CCAB5F9F-8FB4-4004-B782-A9F8F51AA07C}" type="parTrans" cxnId="{FAEA12F7-D1A4-4FB6-91C7-C961B2ED3110}">
      <dgm:prSet/>
      <dgm:spPr/>
      <dgm:t>
        <a:bodyPr/>
        <a:lstStyle/>
        <a:p>
          <a:endParaRPr lang="en-US"/>
        </a:p>
      </dgm:t>
    </dgm:pt>
    <dgm:pt modelId="{1E90C8D3-C9A8-498C-8B00-5056CFF6A2D3}" type="sibTrans" cxnId="{FAEA12F7-D1A4-4FB6-91C7-C961B2ED3110}">
      <dgm:prSet/>
      <dgm:spPr/>
      <dgm:t>
        <a:bodyPr/>
        <a:lstStyle/>
        <a:p>
          <a:endParaRPr lang="en-US"/>
        </a:p>
      </dgm:t>
    </dgm:pt>
    <dgm:pt modelId="{EB2AA569-7C00-47F2-83B5-64ABE928273A}" type="pres">
      <dgm:prSet presAssocID="{86D9DC94-48C8-4394-B96D-D8D2F6B92B81}" presName="diagram" presStyleCnt="0">
        <dgm:presLayoutVars>
          <dgm:dir/>
          <dgm:resizeHandles val="exact"/>
        </dgm:presLayoutVars>
      </dgm:prSet>
      <dgm:spPr/>
      <dgm:t>
        <a:bodyPr/>
        <a:lstStyle/>
        <a:p>
          <a:endParaRPr lang="en-US"/>
        </a:p>
      </dgm:t>
    </dgm:pt>
    <dgm:pt modelId="{FB9B64AB-659C-4953-BFD0-9FAA99378485}" type="pres">
      <dgm:prSet presAssocID="{9B207333-B082-446D-BD7F-2DE4FE6161D5}" presName="node" presStyleLbl="node1" presStyleIdx="0" presStyleCnt="6">
        <dgm:presLayoutVars>
          <dgm:bulletEnabled val="1"/>
        </dgm:presLayoutVars>
      </dgm:prSet>
      <dgm:spPr/>
      <dgm:t>
        <a:bodyPr/>
        <a:lstStyle/>
        <a:p>
          <a:endParaRPr lang="en-US"/>
        </a:p>
      </dgm:t>
    </dgm:pt>
    <dgm:pt modelId="{13A747D2-EFDD-41D9-853C-9A08B440FF39}" type="pres">
      <dgm:prSet presAssocID="{64FF3EBD-EADF-4B10-AC0D-7F6D2DF2D19F}" presName="sibTrans" presStyleCnt="0"/>
      <dgm:spPr/>
    </dgm:pt>
    <dgm:pt modelId="{FB194AB3-5AF1-435B-A09E-F465DEF0029F}" type="pres">
      <dgm:prSet presAssocID="{FABC355A-03B5-4E0A-8EDB-CDF28BE3CD64}" presName="node" presStyleLbl="node1" presStyleIdx="1" presStyleCnt="6">
        <dgm:presLayoutVars>
          <dgm:bulletEnabled val="1"/>
        </dgm:presLayoutVars>
      </dgm:prSet>
      <dgm:spPr/>
      <dgm:t>
        <a:bodyPr/>
        <a:lstStyle/>
        <a:p>
          <a:endParaRPr lang="en-US"/>
        </a:p>
      </dgm:t>
    </dgm:pt>
    <dgm:pt modelId="{F49D8561-99BB-403B-A712-732520820B3E}" type="pres">
      <dgm:prSet presAssocID="{43AEA747-F47F-4D5A-8C41-88747FF8B372}" presName="sibTrans" presStyleCnt="0"/>
      <dgm:spPr/>
    </dgm:pt>
    <dgm:pt modelId="{F862BEEB-0DFE-46DF-A874-396B3D024CA4}" type="pres">
      <dgm:prSet presAssocID="{CA441E38-C6A1-4A91-92F2-2629C65C7A5A}" presName="node" presStyleLbl="node1" presStyleIdx="2" presStyleCnt="6">
        <dgm:presLayoutVars>
          <dgm:bulletEnabled val="1"/>
        </dgm:presLayoutVars>
      </dgm:prSet>
      <dgm:spPr/>
      <dgm:t>
        <a:bodyPr/>
        <a:lstStyle/>
        <a:p>
          <a:endParaRPr lang="en-US"/>
        </a:p>
      </dgm:t>
    </dgm:pt>
    <dgm:pt modelId="{1EA94973-4584-4375-9AD0-C6CACAB2D9AB}" type="pres">
      <dgm:prSet presAssocID="{42FB4F80-9731-44AE-BA8C-BDD62314943F}" presName="sibTrans" presStyleCnt="0"/>
      <dgm:spPr/>
    </dgm:pt>
    <dgm:pt modelId="{9857C6B8-24A3-42C8-AB2C-AB8D18EFF8A1}" type="pres">
      <dgm:prSet presAssocID="{FC888AE6-4651-4AFC-B445-C01675C4ACB9}" presName="node" presStyleLbl="node1" presStyleIdx="3" presStyleCnt="6">
        <dgm:presLayoutVars>
          <dgm:bulletEnabled val="1"/>
        </dgm:presLayoutVars>
      </dgm:prSet>
      <dgm:spPr/>
      <dgm:t>
        <a:bodyPr/>
        <a:lstStyle/>
        <a:p>
          <a:endParaRPr lang="en-US"/>
        </a:p>
      </dgm:t>
    </dgm:pt>
    <dgm:pt modelId="{5D241C8B-579B-4120-9C4F-4664237DFC41}" type="pres">
      <dgm:prSet presAssocID="{7BBF53AB-979F-49BA-A679-97AC512B27CD}" presName="sibTrans" presStyleCnt="0"/>
      <dgm:spPr/>
    </dgm:pt>
    <dgm:pt modelId="{93F063FF-6848-4E7D-A026-FD98A0F1C312}" type="pres">
      <dgm:prSet presAssocID="{BF78BF60-FAC0-47CD-950D-33A1981CED6D}" presName="node" presStyleLbl="node1" presStyleIdx="4" presStyleCnt="6">
        <dgm:presLayoutVars>
          <dgm:bulletEnabled val="1"/>
        </dgm:presLayoutVars>
      </dgm:prSet>
      <dgm:spPr/>
      <dgm:t>
        <a:bodyPr/>
        <a:lstStyle/>
        <a:p>
          <a:endParaRPr lang="en-US"/>
        </a:p>
      </dgm:t>
    </dgm:pt>
    <dgm:pt modelId="{ADCC5F0D-FB8A-4874-8FEA-5745CB5284A5}" type="pres">
      <dgm:prSet presAssocID="{98365FA5-5D2F-4740-96A4-DAFD4F871850}" presName="sibTrans" presStyleCnt="0"/>
      <dgm:spPr/>
    </dgm:pt>
    <dgm:pt modelId="{21445850-B42D-4AE1-BD1D-8BFFB1775D7C}" type="pres">
      <dgm:prSet presAssocID="{8E2D77CD-BDCC-4E9F-BA80-7B2394B12D21}" presName="node" presStyleLbl="node1" presStyleIdx="5" presStyleCnt="6">
        <dgm:presLayoutVars>
          <dgm:bulletEnabled val="1"/>
        </dgm:presLayoutVars>
      </dgm:prSet>
      <dgm:spPr/>
      <dgm:t>
        <a:bodyPr/>
        <a:lstStyle/>
        <a:p>
          <a:endParaRPr lang="en-US"/>
        </a:p>
      </dgm:t>
    </dgm:pt>
  </dgm:ptLst>
  <dgm:cxnLst>
    <dgm:cxn modelId="{9FBE55FC-4EDC-4F07-BD87-CFB3C242C27C}" type="presOf" srcId="{FABC355A-03B5-4E0A-8EDB-CDF28BE3CD64}" destId="{FB194AB3-5AF1-435B-A09E-F465DEF0029F}" srcOrd="0" destOrd="0" presId="urn:microsoft.com/office/officeart/2005/8/layout/default"/>
    <dgm:cxn modelId="{E345D6A5-4EC3-41B1-ABB6-E016549D70A1}" srcId="{86D9DC94-48C8-4394-B96D-D8D2F6B92B81}" destId="{BF78BF60-FAC0-47CD-950D-33A1981CED6D}" srcOrd="4" destOrd="0" parTransId="{04B8E26A-2CF9-4701-AED0-19EC4A1B50AB}" sibTransId="{98365FA5-5D2F-4740-96A4-DAFD4F871850}"/>
    <dgm:cxn modelId="{FAEA12F7-D1A4-4FB6-91C7-C961B2ED3110}" srcId="{86D9DC94-48C8-4394-B96D-D8D2F6B92B81}" destId="{8E2D77CD-BDCC-4E9F-BA80-7B2394B12D21}" srcOrd="5" destOrd="0" parTransId="{CCAB5F9F-8FB4-4004-B782-A9F8F51AA07C}" sibTransId="{1E90C8D3-C9A8-498C-8B00-5056CFF6A2D3}"/>
    <dgm:cxn modelId="{6A879DF8-C254-40C0-960B-B4FB589DB057}" srcId="{86D9DC94-48C8-4394-B96D-D8D2F6B92B81}" destId="{9B207333-B082-446D-BD7F-2DE4FE6161D5}" srcOrd="0" destOrd="0" parTransId="{06D6997D-174B-4E67-80FB-FD24E5F82D69}" sibTransId="{64FF3EBD-EADF-4B10-AC0D-7F6D2DF2D19F}"/>
    <dgm:cxn modelId="{7CD9A278-5B30-4D88-A71F-E18454A276F9}" type="presOf" srcId="{BF78BF60-FAC0-47CD-950D-33A1981CED6D}" destId="{93F063FF-6848-4E7D-A026-FD98A0F1C312}" srcOrd="0" destOrd="0" presId="urn:microsoft.com/office/officeart/2005/8/layout/default"/>
    <dgm:cxn modelId="{B1A06B93-5DA5-4B59-B5F8-105AF3149D40}" type="presOf" srcId="{9B207333-B082-446D-BD7F-2DE4FE6161D5}" destId="{FB9B64AB-659C-4953-BFD0-9FAA99378485}" srcOrd="0" destOrd="0" presId="urn:microsoft.com/office/officeart/2005/8/layout/default"/>
    <dgm:cxn modelId="{9A54D4E2-F9A5-4CBE-A865-83ABDCE68755}" type="presOf" srcId="{FC888AE6-4651-4AFC-B445-C01675C4ACB9}" destId="{9857C6B8-24A3-42C8-AB2C-AB8D18EFF8A1}" srcOrd="0" destOrd="0" presId="urn:microsoft.com/office/officeart/2005/8/layout/default"/>
    <dgm:cxn modelId="{AD0BA899-EF28-43E4-9BF9-7D313F39C48D}" type="presOf" srcId="{CA441E38-C6A1-4A91-92F2-2629C65C7A5A}" destId="{F862BEEB-0DFE-46DF-A874-396B3D024CA4}" srcOrd="0" destOrd="0" presId="urn:microsoft.com/office/officeart/2005/8/layout/default"/>
    <dgm:cxn modelId="{E0B139EA-116F-48A8-A64E-7B6625A35CF0}" srcId="{86D9DC94-48C8-4394-B96D-D8D2F6B92B81}" destId="{FC888AE6-4651-4AFC-B445-C01675C4ACB9}" srcOrd="3" destOrd="0" parTransId="{03252E84-5004-4C9C-AC62-2E5A73116B54}" sibTransId="{7BBF53AB-979F-49BA-A679-97AC512B27CD}"/>
    <dgm:cxn modelId="{EC66585B-41F3-4350-A4C7-ED299CB28B19}" type="presOf" srcId="{8E2D77CD-BDCC-4E9F-BA80-7B2394B12D21}" destId="{21445850-B42D-4AE1-BD1D-8BFFB1775D7C}" srcOrd="0" destOrd="0" presId="urn:microsoft.com/office/officeart/2005/8/layout/default"/>
    <dgm:cxn modelId="{53C5E76F-E399-43A3-8203-27511FA9A323}" type="presOf" srcId="{86D9DC94-48C8-4394-B96D-D8D2F6B92B81}" destId="{EB2AA569-7C00-47F2-83B5-64ABE928273A}" srcOrd="0" destOrd="0" presId="urn:microsoft.com/office/officeart/2005/8/layout/default"/>
    <dgm:cxn modelId="{8BB056E0-E24C-4CE0-8B20-57E874B23DBD}" srcId="{86D9DC94-48C8-4394-B96D-D8D2F6B92B81}" destId="{CA441E38-C6A1-4A91-92F2-2629C65C7A5A}" srcOrd="2" destOrd="0" parTransId="{6374FACE-261B-4695-B263-7C158426AFEF}" sibTransId="{42FB4F80-9731-44AE-BA8C-BDD62314943F}"/>
    <dgm:cxn modelId="{0E0DAADC-52B7-49CA-A7AA-4D5B50890595}" srcId="{86D9DC94-48C8-4394-B96D-D8D2F6B92B81}" destId="{FABC355A-03B5-4E0A-8EDB-CDF28BE3CD64}" srcOrd="1" destOrd="0" parTransId="{BE376B95-5039-4823-9672-BC53C56ABE92}" sibTransId="{43AEA747-F47F-4D5A-8C41-88747FF8B372}"/>
    <dgm:cxn modelId="{D0E11E73-0A2C-49D4-A2DF-1E24CE49628D}" type="presParOf" srcId="{EB2AA569-7C00-47F2-83B5-64ABE928273A}" destId="{FB9B64AB-659C-4953-BFD0-9FAA99378485}" srcOrd="0" destOrd="0" presId="urn:microsoft.com/office/officeart/2005/8/layout/default"/>
    <dgm:cxn modelId="{DEC1BBD1-41C2-42B8-9FC1-5FD27174B83E}" type="presParOf" srcId="{EB2AA569-7C00-47F2-83B5-64ABE928273A}" destId="{13A747D2-EFDD-41D9-853C-9A08B440FF39}" srcOrd="1" destOrd="0" presId="urn:microsoft.com/office/officeart/2005/8/layout/default"/>
    <dgm:cxn modelId="{A8C66181-0A17-4F5C-9EED-CF1242DD0EEC}" type="presParOf" srcId="{EB2AA569-7C00-47F2-83B5-64ABE928273A}" destId="{FB194AB3-5AF1-435B-A09E-F465DEF0029F}" srcOrd="2" destOrd="0" presId="urn:microsoft.com/office/officeart/2005/8/layout/default"/>
    <dgm:cxn modelId="{D3B68B03-5505-4302-AE55-915F958006E0}" type="presParOf" srcId="{EB2AA569-7C00-47F2-83B5-64ABE928273A}" destId="{F49D8561-99BB-403B-A712-732520820B3E}" srcOrd="3" destOrd="0" presId="urn:microsoft.com/office/officeart/2005/8/layout/default"/>
    <dgm:cxn modelId="{BF224333-649C-4A4C-BEFD-AE4B8FDB4475}" type="presParOf" srcId="{EB2AA569-7C00-47F2-83B5-64ABE928273A}" destId="{F862BEEB-0DFE-46DF-A874-396B3D024CA4}" srcOrd="4" destOrd="0" presId="urn:microsoft.com/office/officeart/2005/8/layout/default"/>
    <dgm:cxn modelId="{1476F519-21B5-4D47-9FB4-E358455FD0D9}" type="presParOf" srcId="{EB2AA569-7C00-47F2-83B5-64ABE928273A}" destId="{1EA94973-4584-4375-9AD0-C6CACAB2D9AB}" srcOrd="5" destOrd="0" presId="urn:microsoft.com/office/officeart/2005/8/layout/default"/>
    <dgm:cxn modelId="{60C5B8C5-BC0E-46D6-BD56-FB1543F2F50B}" type="presParOf" srcId="{EB2AA569-7C00-47F2-83B5-64ABE928273A}" destId="{9857C6B8-24A3-42C8-AB2C-AB8D18EFF8A1}" srcOrd="6" destOrd="0" presId="urn:microsoft.com/office/officeart/2005/8/layout/default"/>
    <dgm:cxn modelId="{D475000C-8ECB-4D2F-9EE8-0A45373C503B}" type="presParOf" srcId="{EB2AA569-7C00-47F2-83B5-64ABE928273A}" destId="{5D241C8B-579B-4120-9C4F-4664237DFC41}" srcOrd="7" destOrd="0" presId="urn:microsoft.com/office/officeart/2005/8/layout/default"/>
    <dgm:cxn modelId="{E5851D95-76B4-452A-AF3D-896B2F0B9D1B}" type="presParOf" srcId="{EB2AA569-7C00-47F2-83B5-64ABE928273A}" destId="{93F063FF-6848-4E7D-A026-FD98A0F1C312}" srcOrd="8" destOrd="0" presId="urn:microsoft.com/office/officeart/2005/8/layout/default"/>
    <dgm:cxn modelId="{F0E933E5-3999-4DFE-AAA7-16DF89EC511B}" type="presParOf" srcId="{EB2AA569-7C00-47F2-83B5-64ABE928273A}" destId="{ADCC5F0D-FB8A-4874-8FEA-5745CB5284A5}" srcOrd="9" destOrd="0" presId="urn:microsoft.com/office/officeart/2005/8/layout/default"/>
    <dgm:cxn modelId="{11312FDA-A672-4525-8FB8-9A5DB896E803}" type="presParOf" srcId="{EB2AA569-7C00-47F2-83B5-64ABE928273A}" destId="{21445850-B42D-4AE1-BD1D-8BFFB1775D7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D9DC94-48C8-4394-B96D-D8D2F6B92B81}"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9B207333-B082-446D-BD7F-2DE4FE6161D5}">
      <dgm:prSet/>
      <dgm:spPr/>
      <dgm:t>
        <a:bodyPr/>
        <a:lstStyle/>
        <a:p>
          <a:pPr rtl="0"/>
          <a:r>
            <a:rPr lang="en-US" dirty="0" smtClean="0"/>
            <a:t>Cis or Cisgender</a:t>
          </a:r>
          <a:endParaRPr lang="en-US" dirty="0"/>
        </a:p>
      </dgm:t>
    </dgm:pt>
    <dgm:pt modelId="{06D6997D-174B-4E67-80FB-FD24E5F82D69}" type="parTrans" cxnId="{6A879DF8-C254-40C0-960B-B4FB589DB057}">
      <dgm:prSet/>
      <dgm:spPr/>
      <dgm:t>
        <a:bodyPr/>
        <a:lstStyle/>
        <a:p>
          <a:endParaRPr lang="en-US"/>
        </a:p>
      </dgm:t>
    </dgm:pt>
    <dgm:pt modelId="{64FF3EBD-EADF-4B10-AC0D-7F6D2DF2D19F}" type="sibTrans" cxnId="{6A879DF8-C254-40C0-960B-B4FB589DB057}">
      <dgm:prSet/>
      <dgm:spPr/>
      <dgm:t>
        <a:bodyPr/>
        <a:lstStyle/>
        <a:p>
          <a:endParaRPr lang="en-US"/>
        </a:p>
      </dgm:t>
    </dgm:pt>
    <dgm:pt modelId="{FABC355A-03B5-4E0A-8EDB-CDF28BE3CD64}">
      <dgm:prSet/>
      <dgm:spPr/>
      <dgm:t>
        <a:bodyPr/>
        <a:lstStyle/>
        <a:p>
          <a:pPr rtl="0"/>
          <a:r>
            <a:rPr lang="en-US" dirty="0" smtClean="0"/>
            <a:t>Trans or Transgender</a:t>
          </a:r>
          <a:endParaRPr lang="en-US" dirty="0"/>
        </a:p>
      </dgm:t>
    </dgm:pt>
    <dgm:pt modelId="{BE376B95-5039-4823-9672-BC53C56ABE92}" type="parTrans" cxnId="{0E0DAADC-52B7-49CA-A7AA-4D5B50890595}">
      <dgm:prSet/>
      <dgm:spPr/>
      <dgm:t>
        <a:bodyPr/>
        <a:lstStyle/>
        <a:p>
          <a:endParaRPr lang="en-US"/>
        </a:p>
      </dgm:t>
    </dgm:pt>
    <dgm:pt modelId="{43AEA747-F47F-4D5A-8C41-88747FF8B372}" type="sibTrans" cxnId="{0E0DAADC-52B7-49CA-A7AA-4D5B50890595}">
      <dgm:prSet/>
      <dgm:spPr/>
      <dgm:t>
        <a:bodyPr/>
        <a:lstStyle/>
        <a:p>
          <a:endParaRPr lang="en-US"/>
        </a:p>
      </dgm:t>
    </dgm:pt>
    <dgm:pt modelId="{CA441E38-C6A1-4A91-92F2-2629C65C7A5A}">
      <dgm:prSet/>
      <dgm:spPr/>
      <dgm:t>
        <a:bodyPr/>
        <a:lstStyle/>
        <a:p>
          <a:pPr rtl="0"/>
          <a:r>
            <a:rPr lang="en-US" dirty="0" smtClean="0"/>
            <a:t>Crossdresser</a:t>
          </a:r>
          <a:endParaRPr lang="en-US" dirty="0"/>
        </a:p>
      </dgm:t>
    </dgm:pt>
    <dgm:pt modelId="{6374FACE-261B-4695-B263-7C158426AFEF}" type="parTrans" cxnId="{8BB056E0-E24C-4CE0-8B20-57E874B23DBD}">
      <dgm:prSet/>
      <dgm:spPr/>
      <dgm:t>
        <a:bodyPr/>
        <a:lstStyle/>
        <a:p>
          <a:endParaRPr lang="en-US"/>
        </a:p>
      </dgm:t>
    </dgm:pt>
    <dgm:pt modelId="{42FB4F80-9731-44AE-BA8C-BDD62314943F}" type="sibTrans" cxnId="{8BB056E0-E24C-4CE0-8B20-57E874B23DBD}">
      <dgm:prSet/>
      <dgm:spPr/>
      <dgm:t>
        <a:bodyPr/>
        <a:lstStyle/>
        <a:p>
          <a:endParaRPr lang="en-US"/>
        </a:p>
      </dgm:t>
    </dgm:pt>
    <dgm:pt modelId="{FC888AE6-4651-4AFC-B445-C01675C4ACB9}">
      <dgm:prSet/>
      <dgm:spPr/>
      <dgm:t>
        <a:bodyPr/>
        <a:lstStyle/>
        <a:p>
          <a:pPr rtl="0"/>
          <a:r>
            <a:rPr lang="en-US" dirty="0" smtClean="0"/>
            <a:t>Drag Kings &amp; Drag Queens</a:t>
          </a:r>
          <a:endParaRPr lang="en-US" dirty="0"/>
        </a:p>
      </dgm:t>
    </dgm:pt>
    <dgm:pt modelId="{03252E84-5004-4C9C-AC62-2E5A73116B54}" type="parTrans" cxnId="{E0B139EA-116F-48A8-A64E-7B6625A35CF0}">
      <dgm:prSet/>
      <dgm:spPr/>
      <dgm:t>
        <a:bodyPr/>
        <a:lstStyle/>
        <a:p>
          <a:endParaRPr lang="en-US"/>
        </a:p>
      </dgm:t>
    </dgm:pt>
    <dgm:pt modelId="{7BBF53AB-979F-49BA-A679-97AC512B27CD}" type="sibTrans" cxnId="{E0B139EA-116F-48A8-A64E-7B6625A35CF0}">
      <dgm:prSet/>
      <dgm:spPr/>
      <dgm:t>
        <a:bodyPr/>
        <a:lstStyle/>
        <a:p>
          <a:endParaRPr lang="en-US"/>
        </a:p>
      </dgm:t>
    </dgm:pt>
    <dgm:pt modelId="{BF78BF60-FAC0-47CD-950D-33A1981CED6D}">
      <dgm:prSet/>
      <dgm:spPr/>
      <dgm:t>
        <a:bodyPr/>
        <a:lstStyle/>
        <a:p>
          <a:pPr rtl="0"/>
          <a:r>
            <a:rPr lang="en-US" dirty="0" smtClean="0"/>
            <a:t>Genderqueer</a:t>
          </a:r>
          <a:endParaRPr lang="en-US" dirty="0"/>
        </a:p>
      </dgm:t>
    </dgm:pt>
    <dgm:pt modelId="{04B8E26A-2CF9-4701-AED0-19EC4A1B50AB}" type="parTrans" cxnId="{E345D6A5-4EC3-41B1-ABB6-E016549D70A1}">
      <dgm:prSet/>
      <dgm:spPr/>
      <dgm:t>
        <a:bodyPr/>
        <a:lstStyle/>
        <a:p>
          <a:endParaRPr lang="en-US"/>
        </a:p>
      </dgm:t>
    </dgm:pt>
    <dgm:pt modelId="{98365FA5-5D2F-4740-96A4-DAFD4F871850}" type="sibTrans" cxnId="{E345D6A5-4EC3-41B1-ABB6-E016549D70A1}">
      <dgm:prSet/>
      <dgm:spPr/>
      <dgm:t>
        <a:bodyPr/>
        <a:lstStyle/>
        <a:p>
          <a:endParaRPr lang="en-US"/>
        </a:p>
      </dgm:t>
    </dgm:pt>
    <dgm:pt modelId="{8E2D77CD-BDCC-4E9F-BA80-7B2394B12D21}">
      <dgm:prSet/>
      <dgm:spPr/>
      <dgm:t>
        <a:bodyPr/>
        <a:lstStyle/>
        <a:p>
          <a:pPr rtl="0"/>
          <a:r>
            <a:rPr lang="en-US" dirty="0" smtClean="0"/>
            <a:t>Intersex</a:t>
          </a:r>
          <a:endParaRPr lang="en-US" dirty="0"/>
        </a:p>
      </dgm:t>
    </dgm:pt>
    <dgm:pt modelId="{CCAB5F9F-8FB4-4004-B782-A9F8F51AA07C}" type="parTrans" cxnId="{FAEA12F7-D1A4-4FB6-91C7-C961B2ED3110}">
      <dgm:prSet/>
      <dgm:spPr/>
      <dgm:t>
        <a:bodyPr/>
        <a:lstStyle/>
        <a:p>
          <a:endParaRPr lang="en-US"/>
        </a:p>
      </dgm:t>
    </dgm:pt>
    <dgm:pt modelId="{1E90C8D3-C9A8-498C-8B00-5056CFF6A2D3}" type="sibTrans" cxnId="{FAEA12F7-D1A4-4FB6-91C7-C961B2ED3110}">
      <dgm:prSet/>
      <dgm:spPr/>
      <dgm:t>
        <a:bodyPr/>
        <a:lstStyle/>
        <a:p>
          <a:endParaRPr lang="en-US"/>
        </a:p>
      </dgm:t>
    </dgm:pt>
    <dgm:pt modelId="{96BC6A7A-30CC-410A-A470-40017BF13782}">
      <dgm:prSet/>
      <dgm:spPr/>
      <dgm:t>
        <a:bodyPr/>
        <a:lstStyle/>
        <a:p>
          <a:r>
            <a:rPr lang="en-US" dirty="0" smtClean="0"/>
            <a:t>Queer</a:t>
          </a:r>
          <a:endParaRPr lang="en-US" dirty="0"/>
        </a:p>
      </dgm:t>
    </dgm:pt>
    <dgm:pt modelId="{0ADE0FA2-1D02-4877-9199-B8285063CCEB}" type="parTrans" cxnId="{A4FD07EE-7275-4F9E-A4AE-64A20547B7C2}">
      <dgm:prSet/>
      <dgm:spPr/>
      <dgm:t>
        <a:bodyPr/>
        <a:lstStyle/>
        <a:p>
          <a:endParaRPr lang="en-US"/>
        </a:p>
      </dgm:t>
    </dgm:pt>
    <dgm:pt modelId="{859F8B81-EB59-41E0-9298-4768BEE3F720}" type="sibTrans" cxnId="{A4FD07EE-7275-4F9E-A4AE-64A20547B7C2}">
      <dgm:prSet/>
      <dgm:spPr/>
      <dgm:t>
        <a:bodyPr/>
        <a:lstStyle/>
        <a:p>
          <a:endParaRPr lang="en-US"/>
        </a:p>
      </dgm:t>
    </dgm:pt>
    <dgm:pt modelId="{39A14BEC-C68B-4F6C-B4CF-651F9F79A06B}">
      <dgm:prSet/>
      <dgm:spPr/>
      <dgm:t>
        <a:bodyPr/>
        <a:lstStyle/>
        <a:p>
          <a:r>
            <a:rPr lang="en-US" dirty="0" smtClean="0"/>
            <a:t>Transsexual</a:t>
          </a:r>
          <a:endParaRPr lang="en-US" dirty="0"/>
        </a:p>
      </dgm:t>
    </dgm:pt>
    <dgm:pt modelId="{B4998318-F961-45DC-8D45-4E1231BF1047}" type="parTrans" cxnId="{118970FE-46E2-49E8-B537-CCDD7BAE6310}">
      <dgm:prSet/>
      <dgm:spPr/>
      <dgm:t>
        <a:bodyPr/>
        <a:lstStyle/>
        <a:p>
          <a:endParaRPr lang="en-US"/>
        </a:p>
      </dgm:t>
    </dgm:pt>
    <dgm:pt modelId="{3A32B0C1-76AC-435A-8252-5DBF96F027C2}" type="sibTrans" cxnId="{118970FE-46E2-49E8-B537-CCDD7BAE6310}">
      <dgm:prSet/>
      <dgm:spPr/>
      <dgm:t>
        <a:bodyPr/>
        <a:lstStyle/>
        <a:p>
          <a:endParaRPr lang="en-US"/>
        </a:p>
      </dgm:t>
    </dgm:pt>
    <dgm:pt modelId="{B5061822-A607-4850-A720-307B2FC92F81}">
      <dgm:prSet/>
      <dgm:spPr/>
      <dgm:t>
        <a:bodyPr/>
        <a:lstStyle/>
        <a:p>
          <a:r>
            <a:rPr lang="en-US" dirty="0" smtClean="0"/>
            <a:t>Transman</a:t>
          </a:r>
          <a:endParaRPr lang="en-US" dirty="0"/>
        </a:p>
      </dgm:t>
    </dgm:pt>
    <dgm:pt modelId="{BD3BDE7B-ED05-4840-AAA2-D89A078704D1}" type="parTrans" cxnId="{46733489-0E2D-4D26-8ABB-2D81458E0DFA}">
      <dgm:prSet/>
      <dgm:spPr/>
      <dgm:t>
        <a:bodyPr/>
        <a:lstStyle/>
        <a:p>
          <a:endParaRPr lang="en-US"/>
        </a:p>
      </dgm:t>
    </dgm:pt>
    <dgm:pt modelId="{6FEF24BD-CFB1-4694-8AFD-E69251C92572}" type="sibTrans" cxnId="{46733489-0E2D-4D26-8ABB-2D81458E0DFA}">
      <dgm:prSet/>
      <dgm:spPr/>
      <dgm:t>
        <a:bodyPr/>
        <a:lstStyle/>
        <a:p>
          <a:endParaRPr lang="en-US"/>
        </a:p>
      </dgm:t>
    </dgm:pt>
    <dgm:pt modelId="{42CC7780-5112-4ED8-A4F4-0A5FDD9B4F2D}">
      <dgm:prSet/>
      <dgm:spPr/>
      <dgm:t>
        <a:bodyPr/>
        <a:lstStyle/>
        <a:p>
          <a:r>
            <a:rPr lang="en-US" dirty="0" smtClean="0"/>
            <a:t>Transwoman</a:t>
          </a:r>
          <a:endParaRPr lang="en-US" dirty="0"/>
        </a:p>
      </dgm:t>
    </dgm:pt>
    <dgm:pt modelId="{019A601E-2396-4593-82C7-FB5ACE6CE893}" type="parTrans" cxnId="{9351F924-44D0-4E71-8E20-EB40809EF48D}">
      <dgm:prSet/>
      <dgm:spPr/>
      <dgm:t>
        <a:bodyPr/>
        <a:lstStyle/>
        <a:p>
          <a:endParaRPr lang="en-US"/>
        </a:p>
      </dgm:t>
    </dgm:pt>
    <dgm:pt modelId="{36E79F81-3054-41AB-8516-C76B22E8346A}" type="sibTrans" cxnId="{9351F924-44D0-4E71-8E20-EB40809EF48D}">
      <dgm:prSet/>
      <dgm:spPr/>
      <dgm:t>
        <a:bodyPr/>
        <a:lstStyle/>
        <a:p>
          <a:endParaRPr lang="en-US"/>
        </a:p>
      </dgm:t>
    </dgm:pt>
    <dgm:pt modelId="{EB2AA569-7C00-47F2-83B5-64ABE928273A}" type="pres">
      <dgm:prSet presAssocID="{86D9DC94-48C8-4394-B96D-D8D2F6B92B81}" presName="diagram" presStyleCnt="0">
        <dgm:presLayoutVars>
          <dgm:dir/>
          <dgm:resizeHandles val="exact"/>
        </dgm:presLayoutVars>
      </dgm:prSet>
      <dgm:spPr/>
      <dgm:t>
        <a:bodyPr/>
        <a:lstStyle/>
        <a:p>
          <a:endParaRPr lang="en-US"/>
        </a:p>
      </dgm:t>
    </dgm:pt>
    <dgm:pt modelId="{FB9B64AB-659C-4953-BFD0-9FAA99378485}" type="pres">
      <dgm:prSet presAssocID="{9B207333-B082-446D-BD7F-2DE4FE6161D5}" presName="node" presStyleLbl="node1" presStyleIdx="0" presStyleCnt="10">
        <dgm:presLayoutVars>
          <dgm:bulletEnabled val="1"/>
        </dgm:presLayoutVars>
      </dgm:prSet>
      <dgm:spPr/>
      <dgm:t>
        <a:bodyPr/>
        <a:lstStyle/>
        <a:p>
          <a:endParaRPr lang="en-US"/>
        </a:p>
      </dgm:t>
    </dgm:pt>
    <dgm:pt modelId="{13A747D2-EFDD-41D9-853C-9A08B440FF39}" type="pres">
      <dgm:prSet presAssocID="{64FF3EBD-EADF-4B10-AC0D-7F6D2DF2D19F}" presName="sibTrans" presStyleCnt="0"/>
      <dgm:spPr/>
    </dgm:pt>
    <dgm:pt modelId="{FB194AB3-5AF1-435B-A09E-F465DEF0029F}" type="pres">
      <dgm:prSet presAssocID="{FABC355A-03B5-4E0A-8EDB-CDF28BE3CD64}" presName="node" presStyleLbl="node1" presStyleIdx="1" presStyleCnt="10">
        <dgm:presLayoutVars>
          <dgm:bulletEnabled val="1"/>
        </dgm:presLayoutVars>
      </dgm:prSet>
      <dgm:spPr/>
      <dgm:t>
        <a:bodyPr/>
        <a:lstStyle/>
        <a:p>
          <a:endParaRPr lang="en-US"/>
        </a:p>
      </dgm:t>
    </dgm:pt>
    <dgm:pt modelId="{F49D8561-99BB-403B-A712-732520820B3E}" type="pres">
      <dgm:prSet presAssocID="{43AEA747-F47F-4D5A-8C41-88747FF8B372}" presName="sibTrans" presStyleCnt="0"/>
      <dgm:spPr/>
    </dgm:pt>
    <dgm:pt modelId="{F862BEEB-0DFE-46DF-A874-396B3D024CA4}" type="pres">
      <dgm:prSet presAssocID="{CA441E38-C6A1-4A91-92F2-2629C65C7A5A}" presName="node" presStyleLbl="node1" presStyleIdx="2" presStyleCnt="10">
        <dgm:presLayoutVars>
          <dgm:bulletEnabled val="1"/>
        </dgm:presLayoutVars>
      </dgm:prSet>
      <dgm:spPr/>
      <dgm:t>
        <a:bodyPr/>
        <a:lstStyle/>
        <a:p>
          <a:endParaRPr lang="en-US"/>
        </a:p>
      </dgm:t>
    </dgm:pt>
    <dgm:pt modelId="{1EA94973-4584-4375-9AD0-C6CACAB2D9AB}" type="pres">
      <dgm:prSet presAssocID="{42FB4F80-9731-44AE-BA8C-BDD62314943F}" presName="sibTrans" presStyleCnt="0"/>
      <dgm:spPr/>
    </dgm:pt>
    <dgm:pt modelId="{9857C6B8-24A3-42C8-AB2C-AB8D18EFF8A1}" type="pres">
      <dgm:prSet presAssocID="{FC888AE6-4651-4AFC-B445-C01675C4ACB9}" presName="node" presStyleLbl="node1" presStyleIdx="3" presStyleCnt="10">
        <dgm:presLayoutVars>
          <dgm:bulletEnabled val="1"/>
        </dgm:presLayoutVars>
      </dgm:prSet>
      <dgm:spPr/>
      <dgm:t>
        <a:bodyPr/>
        <a:lstStyle/>
        <a:p>
          <a:endParaRPr lang="en-US"/>
        </a:p>
      </dgm:t>
    </dgm:pt>
    <dgm:pt modelId="{5D241C8B-579B-4120-9C4F-4664237DFC41}" type="pres">
      <dgm:prSet presAssocID="{7BBF53AB-979F-49BA-A679-97AC512B27CD}" presName="sibTrans" presStyleCnt="0"/>
      <dgm:spPr/>
    </dgm:pt>
    <dgm:pt modelId="{93F063FF-6848-4E7D-A026-FD98A0F1C312}" type="pres">
      <dgm:prSet presAssocID="{BF78BF60-FAC0-47CD-950D-33A1981CED6D}" presName="node" presStyleLbl="node1" presStyleIdx="4" presStyleCnt="10">
        <dgm:presLayoutVars>
          <dgm:bulletEnabled val="1"/>
        </dgm:presLayoutVars>
      </dgm:prSet>
      <dgm:spPr/>
      <dgm:t>
        <a:bodyPr/>
        <a:lstStyle/>
        <a:p>
          <a:endParaRPr lang="en-US"/>
        </a:p>
      </dgm:t>
    </dgm:pt>
    <dgm:pt modelId="{ADCC5F0D-FB8A-4874-8FEA-5745CB5284A5}" type="pres">
      <dgm:prSet presAssocID="{98365FA5-5D2F-4740-96A4-DAFD4F871850}" presName="sibTrans" presStyleCnt="0"/>
      <dgm:spPr/>
    </dgm:pt>
    <dgm:pt modelId="{21445850-B42D-4AE1-BD1D-8BFFB1775D7C}" type="pres">
      <dgm:prSet presAssocID="{8E2D77CD-BDCC-4E9F-BA80-7B2394B12D21}" presName="node" presStyleLbl="node1" presStyleIdx="5" presStyleCnt="10">
        <dgm:presLayoutVars>
          <dgm:bulletEnabled val="1"/>
        </dgm:presLayoutVars>
      </dgm:prSet>
      <dgm:spPr/>
      <dgm:t>
        <a:bodyPr/>
        <a:lstStyle/>
        <a:p>
          <a:endParaRPr lang="en-US"/>
        </a:p>
      </dgm:t>
    </dgm:pt>
    <dgm:pt modelId="{011CE75F-CBBA-424D-BA16-84EEBF182D5D}" type="pres">
      <dgm:prSet presAssocID="{1E90C8D3-C9A8-498C-8B00-5056CFF6A2D3}" presName="sibTrans" presStyleCnt="0"/>
      <dgm:spPr/>
    </dgm:pt>
    <dgm:pt modelId="{03BEA4C0-C05F-45A4-987C-E54222B7BBDC}" type="pres">
      <dgm:prSet presAssocID="{96BC6A7A-30CC-410A-A470-40017BF13782}" presName="node" presStyleLbl="node1" presStyleIdx="6" presStyleCnt="10">
        <dgm:presLayoutVars>
          <dgm:bulletEnabled val="1"/>
        </dgm:presLayoutVars>
      </dgm:prSet>
      <dgm:spPr/>
      <dgm:t>
        <a:bodyPr/>
        <a:lstStyle/>
        <a:p>
          <a:endParaRPr lang="en-US"/>
        </a:p>
      </dgm:t>
    </dgm:pt>
    <dgm:pt modelId="{B176986C-0A8F-48C3-89A2-31A4CC6D8FB3}" type="pres">
      <dgm:prSet presAssocID="{859F8B81-EB59-41E0-9298-4768BEE3F720}" presName="sibTrans" presStyleCnt="0"/>
      <dgm:spPr/>
    </dgm:pt>
    <dgm:pt modelId="{EC7DEB63-F3E6-4334-AB58-C0D561F43968}" type="pres">
      <dgm:prSet presAssocID="{39A14BEC-C68B-4F6C-B4CF-651F9F79A06B}" presName="node" presStyleLbl="node1" presStyleIdx="7" presStyleCnt="10">
        <dgm:presLayoutVars>
          <dgm:bulletEnabled val="1"/>
        </dgm:presLayoutVars>
      </dgm:prSet>
      <dgm:spPr/>
      <dgm:t>
        <a:bodyPr/>
        <a:lstStyle/>
        <a:p>
          <a:endParaRPr lang="en-US"/>
        </a:p>
      </dgm:t>
    </dgm:pt>
    <dgm:pt modelId="{15747206-8A98-4135-8BB1-9972176BF6DC}" type="pres">
      <dgm:prSet presAssocID="{3A32B0C1-76AC-435A-8252-5DBF96F027C2}" presName="sibTrans" presStyleCnt="0"/>
      <dgm:spPr/>
    </dgm:pt>
    <dgm:pt modelId="{7696DA4E-1731-4655-ABC9-92CF3DECDEB5}" type="pres">
      <dgm:prSet presAssocID="{B5061822-A607-4850-A720-307B2FC92F81}" presName="node" presStyleLbl="node1" presStyleIdx="8" presStyleCnt="10">
        <dgm:presLayoutVars>
          <dgm:bulletEnabled val="1"/>
        </dgm:presLayoutVars>
      </dgm:prSet>
      <dgm:spPr/>
      <dgm:t>
        <a:bodyPr/>
        <a:lstStyle/>
        <a:p>
          <a:endParaRPr lang="en-US"/>
        </a:p>
      </dgm:t>
    </dgm:pt>
    <dgm:pt modelId="{99F575A9-71D9-4695-AAB6-23676D0CB106}" type="pres">
      <dgm:prSet presAssocID="{6FEF24BD-CFB1-4694-8AFD-E69251C92572}" presName="sibTrans" presStyleCnt="0"/>
      <dgm:spPr/>
    </dgm:pt>
    <dgm:pt modelId="{753B8925-6774-4DC4-A83E-FA4AF9A2DB39}" type="pres">
      <dgm:prSet presAssocID="{42CC7780-5112-4ED8-A4F4-0A5FDD9B4F2D}" presName="node" presStyleLbl="node1" presStyleIdx="9" presStyleCnt="10">
        <dgm:presLayoutVars>
          <dgm:bulletEnabled val="1"/>
        </dgm:presLayoutVars>
      </dgm:prSet>
      <dgm:spPr/>
      <dgm:t>
        <a:bodyPr/>
        <a:lstStyle/>
        <a:p>
          <a:endParaRPr lang="en-US"/>
        </a:p>
      </dgm:t>
    </dgm:pt>
  </dgm:ptLst>
  <dgm:cxnLst>
    <dgm:cxn modelId="{0E0DAADC-52B7-49CA-A7AA-4D5B50890595}" srcId="{86D9DC94-48C8-4394-B96D-D8D2F6B92B81}" destId="{FABC355A-03B5-4E0A-8EDB-CDF28BE3CD64}" srcOrd="1" destOrd="0" parTransId="{BE376B95-5039-4823-9672-BC53C56ABE92}" sibTransId="{43AEA747-F47F-4D5A-8C41-88747FF8B372}"/>
    <dgm:cxn modelId="{118970FE-46E2-49E8-B537-CCDD7BAE6310}" srcId="{86D9DC94-48C8-4394-B96D-D8D2F6B92B81}" destId="{39A14BEC-C68B-4F6C-B4CF-651F9F79A06B}" srcOrd="7" destOrd="0" parTransId="{B4998318-F961-45DC-8D45-4E1231BF1047}" sibTransId="{3A32B0C1-76AC-435A-8252-5DBF96F027C2}"/>
    <dgm:cxn modelId="{120B6FC7-99F5-48A8-829C-63BC5CFD92D1}" type="presOf" srcId="{B5061822-A607-4850-A720-307B2FC92F81}" destId="{7696DA4E-1731-4655-ABC9-92CF3DECDEB5}" srcOrd="0" destOrd="0" presId="urn:microsoft.com/office/officeart/2005/8/layout/default"/>
    <dgm:cxn modelId="{B1A06B93-5DA5-4B59-B5F8-105AF3149D40}" type="presOf" srcId="{9B207333-B082-446D-BD7F-2DE4FE6161D5}" destId="{FB9B64AB-659C-4953-BFD0-9FAA99378485}" srcOrd="0" destOrd="0" presId="urn:microsoft.com/office/officeart/2005/8/layout/default"/>
    <dgm:cxn modelId="{8BB056E0-E24C-4CE0-8B20-57E874B23DBD}" srcId="{86D9DC94-48C8-4394-B96D-D8D2F6B92B81}" destId="{CA441E38-C6A1-4A91-92F2-2629C65C7A5A}" srcOrd="2" destOrd="0" parTransId="{6374FACE-261B-4695-B263-7C158426AFEF}" sibTransId="{42FB4F80-9731-44AE-BA8C-BDD62314943F}"/>
    <dgm:cxn modelId="{A4FD07EE-7275-4F9E-A4AE-64A20547B7C2}" srcId="{86D9DC94-48C8-4394-B96D-D8D2F6B92B81}" destId="{96BC6A7A-30CC-410A-A470-40017BF13782}" srcOrd="6" destOrd="0" parTransId="{0ADE0FA2-1D02-4877-9199-B8285063CCEB}" sibTransId="{859F8B81-EB59-41E0-9298-4768BEE3F720}"/>
    <dgm:cxn modelId="{7CD9A278-5B30-4D88-A71F-E18454A276F9}" type="presOf" srcId="{BF78BF60-FAC0-47CD-950D-33A1981CED6D}" destId="{93F063FF-6848-4E7D-A026-FD98A0F1C312}" srcOrd="0" destOrd="0" presId="urn:microsoft.com/office/officeart/2005/8/layout/default"/>
    <dgm:cxn modelId="{E345D6A5-4EC3-41B1-ABB6-E016549D70A1}" srcId="{86D9DC94-48C8-4394-B96D-D8D2F6B92B81}" destId="{BF78BF60-FAC0-47CD-950D-33A1981CED6D}" srcOrd="4" destOrd="0" parTransId="{04B8E26A-2CF9-4701-AED0-19EC4A1B50AB}" sibTransId="{98365FA5-5D2F-4740-96A4-DAFD4F871850}"/>
    <dgm:cxn modelId="{E0B139EA-116F-48A8-A64E-7B6625A35CF0}" srcId="{86D9DC94-48C8-4394-B96D-D8D2F6B92B81}" destId="{FC888AE6-4651-4AFC-B445-C01675C4ACB9}" srcOrd="3" destOrd="0" parTransId="{03252E84-5004-4C9C-AC62-2E5A73116B54}" sibTransId="{7BBF53AB-979F-49BA-A679-97AC512B27CD}"/>
    <dgm:cxn modelId="{46733489-0E2D-4D26-8ABB-2D81458E0DFA}" srcId="{86D9DC94-48C8-4394-B96D-D8D2F6B92B81}" destId="{B5061822-A607-4850-A720-307B2FC92F81}" srcOrd="8" destOrd="0" parTransId="{BD3BDE7B-ED05-4840-AAA2-D89A078704D1}" sibTransId="{6FEF24BD-CFB1-4694-8AFD-E69251C92572}"/>
    <dgm:cxn modelId="{FAEA12F7-D1A4-4FB6-91C7-C961B2ED3110}" srcId="{86D9DC94-48C8-4394-B96D-D8D2F6B92B81}" destId="{8E2D77CD-BDCC-4E9F-BA80-7B2394B12D21}" srcOrd="5" destOrd="0" parTransId="{CCAB5F9F-8FB4-4004-B782-A9F8F51AA07C}" sibTransId="{1E90C8D3-C9A8-498C-8B00-5056CFF6A2D3}"/>
    <dgm:cxn modelId="{F11A45C6-16A3-4C63-BE09-1C472132CFED}" type="presOf" srcId="{96BC6A7A-30CC-410A-A470-40017BF13782}" destId="{03BEA4C0-C05F-45A4-987C-E54222B7BBDC}" srcOrd="0" destOrd="0" presId="urn:microsoft.com/office/officeart/2005/8/layout/default"/>
    <dgm:cxn modelId="{53C5E76F-E399-43A3-8203-27511FA9A323}" type="presOf" srcId="{86D9DC94-48C8-4394-B96D-D8D2F6B92B81}" destId="{EB2AA569-7C00-47F2-83B5-64ABE928273A}" srcOrd="0" destOrd="0" presId="urn:microsoft.com/office/officeart/2005/8/layout/default"/>
    <dgm:cxn modelId="{EC66585B-41F3-4350-A4C7-ED299CB28B19}" type="presOf" srcId="{8E2D77CD-BDCC-4E9F-BA80-7B2394B12D21}" destId="{21445850-B42D-4AE1-BD1D-8BFFB1775D7C}" srcOrd="0" destOrd="0" presId="urn:microsoft.com/office/officeart/2005/8/layout/default"/>
    <dgm:cxn modelId="{AD0BA899-EF28-43E4-9BF9-7D313F39C48D}" type="presOf" srcId="{CA441E38-C6A1-4A91-92F2-2629C65C7A5A}" destId="{F862BEEB-0DFE-46DF-A874-396B3D024CA4}" srcOrd="0" destOrd="0" presId="urn:microsoft.com/office/officeart/2005/8/layout/default"/>
    <dgm:cxn modelId="{FF6B9078-D082-4858-8ACF-85A232666C77}" type="presOf" srcId="{39A14BEC-C68B-4F6C-B4CF-651F9F79A06B}" destId="{EC7DEB63-F3E6-4334-AB58-C0D561F43968}" srcOrd="0" destOrd="0" presId="urn:microsoft.com/office/officeart/2005/8/layout/default"/>
    <dgm:cxn modelId="{9351F924-44D0-4E71-8E20-EB40809EF48D}" srcId="{86D9DC94-48C8-4394-B96D-D8D2F6B92B81}" destId="{42CC7780-5112-4ED8-A4F4-0A5FDD9B4F2D}" srcOrd="9" destOrd="0" parTransId="{019A601E-2396-4593-82C7-FB5ACE6CE893}" sibTransId="{36E79F81-3054-41AB-8516-C76B22E8346A}"/>
    <dgm:cxn modelId="{6A879DF8-C254-40C0-960B-B4FB589DB057}" srcId="{86D9DC94-48C8-4394-B96D-D8D2F6B92B81}" destId="{9B207333-B082-446D-BD7F-2DE4FE6161D5}" srcOrd="0" destOrd="0" parTransId="{06D6997D-174B-4E67-80FB-FD24E5F82D69}" sibTransId="{64FF3EBD-EADF-4B10-AC0D-7F6D2DF2D19F}"/>
    <dgm:cxn modelId="{54D37409-7432-4AD8-89DF-33D8C1801081}" type="presOf" srcId="{42CC7780-5112-4ED8-A4F4-0A5FDD9B4F2D}" destId="{753B8925-6774-4DC4-A83E-FA4AF9A2DB39}" srcOrd="0" destOrd="0" presId="urn:microsoft.com/office/officeart/2005/8/layout/default"/>
    <dgm:cxn modelId="{9A54D4E2-F9A5-4CBE-A865-83ABDCE68755}" type="presOf" srcId="{FC888AE6-4651-4AFC-B445-C01675C4ACB9}" destId="{9857C6B8-24A3-42C8-AB2C-AB8D18EFF8A1}" srcOrd="0" destOrd="0" presId="urn:microsoft.com/office/officeart/2005/8/layout/default"/>
    <dgm:cxn modelId="{9FBE55FC-4EDC-4F07-BD87-CFB3C242C27C}" type="presOf" srcId="{FABC355A-03B5-4E0A-8EDB-CDF28BE3CD64}" destId="{FB194AB3-5AF1-435B-A09E-F465DEF0029F}" srcOrd="0" destOrd="0" presId="urn:microsoft.com/office/officeart/2005/8/layout/default"/>
    <dgm:cxn modelId="{D0E11E73-0A2C-49D4-A2DF-1E24CE49628D}" type="presParOf" srcId="{EB2AA569-7C00-47F2-83B5-64ABE928273A}" destId="{FB9B64AB-659C-4953-BFD0-9FAA99378485}" srcOrd="0" destOrd="0" presId="urn:microsoft.com/office/officeart/2005/8/layout/default"/>
    <dgm:cxn modelId="{DEC1BBD1-41C2-42B8-9FC1-5FD27174B83E}" type="presParOf" srcId="{EB2AA569-7C00-47F2-83B5-64ABE928273A}" destId="{13A747D2-EFDD-41D9-853C-9A08B440FF39}" srcOrd="1" destOrd="0" presId="urn:microsoft.com/office/officeart/2005/8/layout/default"/>
    <dgm:cxn modelId="{A8C66181-0A17-4F5C-9EED-CF1242DD0EEC}" type="presParOf" srcId="{EB2AA569-7C00-47F2-83B5-64ABE928273A}" destId="{FB194AB3-5AF1-435B-A09E-F465DEF0029F}" srcOrd="2" destOrd="0" presId="urn:microsoft.com/office/officeart/2005/8/layout/default"/>
    <dgm:cxn modelId="{D3B68B03-5505-4302-AE55-915F958006E0}" type="presParOf" srcId="{EB2AA569-7C00-47F2-83B5-64ABE928273A}" destId="{F49D8561-99BB-403B-A712-732520820B3E}" srcOrd="3" destOrd="0" presId="urn:microsoft.com/office/officeart/2005/8/layout/default"/>
    <dgm:cxn modelId="{BF224333-649C-4A4C-BEFD-AE4B8FDB4475}" type="presParOf" srcId="{EB2AA569-7C00-47F2-83B5-64ABE928273A}" destId="{F862BEEB-0DFE-46DF-A874-396B3D024CA4}" srcOrd="4" destOrd="0" presId="urn:microsoft.com/office/officeart/2005/8/layout/default"/>
    <dgm:cxn modelId="{1476F519-21B5-4D47-9FB4-E358455FD0D9}" type="presParOf" srcId="{EB2AA569-7C00-47F2-83B5-64ABE928273A}" destId="{1EA94973-4584-4375-9AD0-C6CACAB2D9AB}" srcOrd="5" destOrd="0" presId="urn:microsoft.com/office/officeart/2005/8/layout/default"/>
    <dgm:cxn modelId="{60C5B8C5-BC0E-46D6-BD56-FB1543F2F50B}" type="presParOf" srcId="{EB2AA569-7C00-47F2-83B5-64ABE928273A}" destId="{9857C6B8-24A3-42C8-AB2C-AB8D18EFF8A1}" srcOrd="6" destOrd="0" presId="urn:microsoft.com/office/officeart/2005/8/layout/default"/>
    <dgm:cxn modelId="{D475000C-8ECB-4D2F-9EE8-0A45373C503B}" type="presParOf" srcId="{EB2AA569-7C00-47F2-83B5-64ABE928273A}" destId="{5D241C8B-579B-4120-9C4F-4664237DFC41}" srcOrd="7" destOrd="0" presId="urn:microsoft.com/office/officeart/2005/8/layout/default"/>
    <dgm:cxn modelId="{E5851D95-76B4-452A-AF3D-896B2F0B9D1B}" type="presParOf" srcId="{EB2AA569-7C00-47F2-83B5-64ABE928273A}" destId="{93F063FF-6848-4E7D-A026-FD98A0F1C312}" srcOrd="8" destOrd="0" presId="urn:microsoft.com/office/officeart/2005/8/layout/default"/>
    <dgm:cxn modelId="{F0E933E5-3999-4DFE-AAA7-16DF89EC511B}" type="presParOf" srcId="{EB2AA569-7C00-47F2-83B5-64ABE928273A}" destId="{ADCC5F0D-FB8A-4874-8FEA-5745CB5284A5}" srcOrd="9" destOrd="0" presId="urn:microsoft.com/office/officeart/2005/8/layout/default"/>
    <dgm:cxn modelId="{11312FDA-A672-4525-8FB8-9A5DB896E803}" type="presParOf" srcId="{EB2AA569-7C00-47F2-83B5-64ABE928273A}" destId="{21445850-B42D-4AE1-BD1D-8BFFB1775D7C}" srcOrd="10" destOrd="0" presId="urn:microsoft.com/office/officeart/2005/8/layout/default"/>
    <dgm:cxn modelId="{26DE16DC-B963-49EB-8F0A-F3D64F59A830}" type="presParOf" srcId="{EB2AA569-7C00-47F2-83B5-64ABE928273A}" destId="{011CE75F-CBBA-424D-BA16-84EEBF182D5D}" srcOrd="11" destOrd="0" presId="urn:microsoft.com/office/officeart/2005/8/layout/default"/>
    <dgm:cxn modelId="{A62064E6-E607-4F9A-B09C-31CA65A18519}" type="presParOf" srcId="{EB2AA569-7C00-47F2-83B5-64ABE928273A}" destId="{03BEA4C0-C05F-45A4-987C-E54222B7BBDC}" srcOrd="12" destOrd="0" presId="urn:microsoft.com/office/officeart/2005/8/layout/default"/>
    <dgm:cxn modelId="{80B68A55-A34F-482E-B2DD-F8DB40F43BAC}" type="presParOf" srcId="{EB2AA569-7C00-47F2-83B5-64ABE928273A}" destId="{B176986C-0A8F-48C3-89A2-31A4CC6D8FB3}" srcOrd="13" destOrd="0" presId="urn:microsoft.com/office/officeart/2005/8/layout/default"/>
    <dgm:cxn modelId="{0EAE8C9C-557E-46B3-AC97-EE93C54FF710}" type="presParOf" srcId="{EB2AA569-7C00-47F2-83B5-64ABE928273A}" destId="{EC7DEB63-F3E6-4334-AB58-C0D561F43968}" srcOrd="14" destOrd="0" presId="urn:microsoft.com/office/officeart/2005/8/layout/default"/>
    <dgm:cxn modelId="{5BB75087-B992-451B-BE65-D988FC0A2DEA}" type="presParOf" srcId="{EB2AA569-7C00-47F2-83B5-64ABE928273A}" destId="{15747206-8A98-4135-8BB1-9972176BF6DC}" srcOrd="15" destOrd="0" presId="urn:microsoft.com/office/officeart/2005/8/layout/default"/>
    <dgm:cxn modelId="{B906B36D-9B07-40FA-A257-280F3BEB21E8}" type="presParOf" srcId="{EB2AA569-7C00-47F2-83B5-64ABE928273A}" destId="{7696DA4E-1731-4655-ABC9-92CF3DECDEB5}" srcOrd="16" destOrd="0" presId="urn:microsoft.com/office/officeart/2005/8/layout/default"/>
    <dgm:cxn modelId="{3B57E12C-169E-48DD-AD7C-8DFA7F43EC66}" type="presParOf" srcId="{EB2AA569-7C00-47F2-83B5-64ABE928273A}" destId="{99F575A9-71D9-4695-AAB6-23676D0CB106}" srcOrd="17" destOrd="0" presId="urn:microsoft.com/office/officeart/2005/8/layout/default"/>
    <dgm:cxn modelId="{4925016E-98E8-4232-9AAE-58C4F0496850}" type="presParOf" srcId="{EB2AA569-7C00-47F2-83B5-64ABE928273A}" destId="{753B8925-6774-4DC4-A83E-FA4AF9A2DB39}"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B64AB-659C-4953-BFD0-9FAA99378485}">
      <dsp:nvSpPr>
        <dsp:cNvPr id="0" name=""/>
        <dsp:cNvSpPr/>
      </dsp:nvSpPr>
      <dsp:spPr>
        <a:xfrm>
          <a:off x="0" y="369984"/>
          <a:ext cx="2686458" cy="161187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Biological Sex and Sex Assigned at Birth</a:t>
          </a:r>
          <a:endParaRPr lang="en-US" sz="2600" kern="1200" dirty="0"/>
        </a:p>
      </dsp:txBody>
      <dsp:txXfrm>
        <a:off x="0" y="369984"/>
        <a:ext cx="2686458" cy="1611875"/>
      </dsp:txXfrm>
    </dsp:sp>
    <dsp:sp modelId="{FB194AB3-5AF1-435B-A09E-F465DEF0029F}">
      <dsp:nvSpPr>
        <dsp:cNvPr id="0" name=""/>
        <dsp:cNvSpPr/>
      </dsp:nvSpPr>
      <dsp:spPr>
        <a:xfrm>
          <a:off x="2955104" y="369984"/>
          <a:ext cx="2686458" cy="161187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Gender Expression</a:t>
          </a:r>
          <a:endParaRPr lang="en-US" sz="2600" kern="1200" dirty="0"/>
        </a:p>
      </dsp:txBody>
      <dsp:txXfrm>
        <a:off x="2955104" y="369984"/>
        <a:ext cx="2686458" cy="1611875"/>
      </dsp:txXfrm>
    </dsp:sp>
    <dsp:sp modelId="{F862BEEB-0DFE-46DF-A874-396B3D024CA4}">
      <dsp:nvSpPr>
        <dsp:cNvPr id="0" name=""/>
        <dsp:cNvSpPr/>
      </dsp:nvSpPr>
      <dsp:spPr>
        <a:xfrm>
          <a:off x="5910209" y="369984"/>
          <a:ext cx="2686458" cy="161187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Gender Identity</a:t>
          </a:r>
          <a:endParaRPr lang="en-US" sz="2600" kern="1200" dirty="0"/>
        </a:p>
      </dsp:txBody>
      <dsp:txXfrm>
        <a:off x="5910209" y="369984"/>
        <a:ext cx="2686458" cy="1611875"/>
      </dsp:txXfrm>
    </dsp:sp>
    <dsp:sp modelId="{9857C6B8-24A3-42C8-AB2C-AB8D18EFF8A1}">
      <dsp:nvSpPr>
        <dsp:cNvPr id="0" name=""/>
        <dsp:cNvSpPr/>
      </dsp:nvSpPr>
      <dsp:spPr>
        <a:xfrm>
          <a:off x="0" y="2250505"/>
          <a:ext cx="2686458" cy="161187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Passing</a:t>
          </a:r>
          <a:endParaRPr lang="en-US" sz="2600" kern="1200" dirty="0"/>
        </a:p>
      </dsp:txBody>
      <dsp:txXfrm>
        <a:off x="0" y="2250505"/>
        <a:ext cx="2686458" cy="1611875"/>
      </dsp:txXfrm>
    </dsp:sp>
    <dsp:sp modelId="{93F063FF-6848-4E7D-A026-FD98A0F1C312}">
      <dsp:nvSpPr>
        <dsp:cNvPr id="0" name=""/>
        <dsp:cNvSpPr/>
      </dsp:nvSpPr>
      <dsp:spPr>
        <a:xfrm>
          <a:off x="2955104" y="2250505"/>
          <a:ext cx="2686458" cy="161187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Sexual Orientation</a:t>
          </a:r>
          <a:endParaRPr lang="en-US" sz="2600" kern="1200" dirty="0"/>
        </a:p>
      </dsp:txBody>
      <dsp:txXfrm>
        <a:off x="2955104" y="2250505"/>
        <a:ext cx="2686458" cy="1611875"/>
      </dsp:txXfrm>
    </dsp:sp>
    <dsp:sp modelId="{21445850-B42D-4AE1-BD1D-8BFFB1775D7C}">
      <dsp:nvSpPr>
        <dsp:cNvPr id="0" name=""/>
        <dsp:cNvSpPr/>
      </dsp:nvSpPr>
      <dsp:spPr>
        <a:xfrm>
          <a:off x="5910209" y="2250505"/>
          <a:ext cx="2686458" cy="161187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Transition</a:t>
          </a:r>
          <a:endParaRPr lang="en-US" sz="2600" kern="1200" dirty="0"/>
        </a:p>
      </dsp:txBody>
      <dsp:txXfrm>
        <a:off x="5910209" y="2250505"/>
        <a:ext cx="2686458" cy="1611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B64AB-659C-4953-BFD0-9FAA99378485}">
      <dsp:nvSpPr>
        <dsp:cNvPr id="0" name=""/>
        <dsp:cNvSpPr/>
      </dsp:nvSpPr>
      <dsp:spPr>
        <a:xfrm>
          <a:off x="2518" y="118129"/>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Cis or Cisgender</a:t>
          </a:r>
          <a:endParaRPr lang="en-US" sz="2400" kern="1200" dirty="0"/>
        </a:p>
      </dsp:txBody>
      <dsp:txXfrm>
        <a:off x="2518" y="118129"/>
        <a:ext cx="1998053" cy="1198832"/>
      </dsp:txXfrm>
    </dsp:sp>
    <dsp:sp modelId="{FB194AB3-5AF1-435B-A09E-F465DEF0029F}">
      <dsp:nvSpPr>
        <dsp:cNvPr id="0" name=""/>
        <dsp:cNvSpPr/>
      </dsp:nvSpPr>
      <dsp:spPr>
        <a:xfrm>
          <a:off x="2200377" y="118129"/>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Trans or Transgender</a:t>
          </a:r>
          <a:endParaRPr lang="en-US" sz="2400" kern="1200" dirty="0"/>
        </a:p>
      </dsp:txBody>
      <dsp:txXfrm>
        <a:off x="2200377" y="118129"/>
        <a:ext cx="1998053" cy="1198832"/>
      </dsp:txXfrm>
    </dsp:sp>
    <dsp:sp modelId="{F862BEEB-0DFE-46DF-A874-396B3D024CA4}">
      <dsp:nvSpPr>
        <dsp:cNvPr id="0" name=""/>
        <dsp:cNvSpPr/>
      </dsp:nvSpPr>
      <dsp:spPr>
        <a:xfrm>
          <a:off x="4398236" y="118129"/>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Crossdresser</a:t>
          </a:r>
          <a:endParaRPr lang="en-US" sz="2400" kern="1200" dirty="0"/>
        </a:p>
      </dsp:txBody>
      <dsp:txXfrm>
        <a:off x="4398236" y="118129"/>
        <a:ext cx="1998053" cy="1198832"/>
      </dsp:txXfrm>
    </dsp:sp>
    <dsp:sp modelId="{9857C6B8-24A3-42C8-AB2C-AB8D18EFF8A1}">
      <dsp:nvSpPr>
        <dsp:cNvPr id="0" name=""/>
        <dsp:cNvSpPr/>
      </dsp:nvSpPr>
      <dsp:spPr>
        <a:xfrm>
          <a:off x="6596095" y="118129"/>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Drag Kings &amp; Drag Queens</a:t>
          </a:r>
          <a:endParaRPr lang="en-US" sz="2400" kern="1200" dirty="0"/>
        </a:p>
      </dsp:txBody>
      <dsp:txXfrm>
        <a:off x="6596095" y="118129"/>
        <a:ext cx="1998053" cy="1198832"/>
      </dsp:txXfrm>
    </dsp:sp>
    <dsp:sp modelId="{93F063FF-6848-4E7D-A026-FD98A0F1C312}">
      <dsp:nvSpPr>
        <dsp:cNvPr id="0" name=""/>
        <dsp:cNvSpPr/>
      </dsp:nvSpPr>
      <dsp:spPr>
        <a:xfrm>
          <a:off x="2518" y="1516766"/>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Genderqueer</a:t>
          </a:r>
          <a:endParaRPr lang="en-US" sz="2400" kern="1200" dirty="0"/>
        </a:p>
      </dsp:txBody>
      <dsp:txXfrm>
        <a:off x="2518" y="1516766"/>
        <a:ext cx="1998053" cy="1198832"/>
      </dsp:txXfrm>
    </dsp:sp>
    <dsp:sp modelId="{21445850-B42D-4AE1-BD1D-8BFFB1775D7C}">
      <dsp:nvSpPr>
        <dsp:cNvPr id="0" name=""/>
        <dsp:cNvSpPr/>
      </dsp:nvSpPr>
      <dsp:spPr>
        <a:xfrm>
          <a:off x="2200377" y="1516766"/>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Intersex</a:t>
          </a:r>
          <a:endParaRPr lang="en-US" sz="2400" kern="1200" dirty="0"/>
        </a:p>
      </dsp:txBody>
      <dsp:txXfrm>
        <a:off x="2200377" y="1516766"/>
        <a:ext cx="1998053" cy="1198832"/>
      </dsp:txXfrm>
    </dsp:sp>
    <dsp:sp modelId="{03BEA4C0-C05F-45A4-987C-E54222B7BBDC}">
      <dsp:nvSpPr>
        <dsp:cNvPr id="0" name=""/>
        <dsp:cNvSpPr/>
      </dsp:nvSpPr>
      <dsp:spPr>
        <a:xfrm>
          <a:off x="4398236" y="1516766"/>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Queer</a:t>
          </a:r>
          <a:endParaRPr lang="en-US" sz="2400" kern="1200" dirty="0"/>
        </a:p>
      </dsp:txBody>
      <dsp:txXfrm>
        <a:off x="4398236" y="1516766"/>
        <a:ext cx="1998053" cy="1198832"/>
      </dsp:txXfrm>
    </dsp:sp>
    <dsp:sp modelId="{EC7DEB63-F3E6-4334-AB58-C0D561F43968}">
      <dsp:nvSpPr>
        <dsp:cNvPr id="0" name=""/>
        <dsp:cNvSpPr/>
      </dsp:nvSpPr>
      <dsp:spPr>
        <a:xfrm>
          <a:off x="6596095" y="1516766"/>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Transsexual</a:t>
          </a:r>
          <a:endParaRPr lang="en-US" sz="2400" kern="1200" dirty="0"/>
        </a:p>
      </dsp:txBody>
      <dsp:txXfrm>
        <a:off x="6596095" y="1516766"/>
        <a:ext cx="1998053" cy="1198832"/>
      </dsp:txXfrm>
    </dsp:sp>
    <dsp:sp modelId="{7696DA4E-1731-4655-ABC9-92CF3DECDEB5}">
      <dsp:nvSpPr>
        <dsp:cNvPr id="0" name=""/>
        <dsp:cNvSpPr/>
      </dsp:nvSpPr>
      <dsp:spPr>
        <a:xfrm>
          <a:off x="2200377" y="2915404"/>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Transman</a:t>
          </a:r>
          <a:endParaRPr lang="en-US" sz="2400" kern="1200" dirty="0"/>
        </a:p>
      </dsp:txBody>
      <dsp:txXfrm>
        <a:off x="2200377" y="2915404"/>
        <a:ext cx="1998053" cy="1198832"/>
      </dsp:txXfrm>
    </dsp:sp>
    <dsp:sp modelId="{753B8925-6774-4DC4-A83E-FA4AF9A2DB39}">
      <dsp:nvSpPr>
        <dsp:cNvPr id="0" name=""/>
        <dsp:cNvSpPr/>
      </dsp:nvSpPr>
      <dsp:spPr>
        <a:xfrm>
          <a:off x="4398236" y="2915404"/>
          <a:ext cx="1998053" cy="119883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Transwoman</a:t>
          </a:r>
          <a:endParaRPr lang="en-US" sz="2400" kern="1200" dirty="0"/>
        </a:p>
      </dsp:txBody>
      <dsp:txXfrm>
        <a:off x="4398236" y="2915404"/>
        <a:ext cx="1998053" cy="11988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42692-2553-4047-9BD8-6C9ACD10F898}" type="datetimeFigureOut">
              <a:rPr lang="en-US" smtClean="0"/>
              <a:t>6/22/2020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AA257-C4C6-42BE-91F2-44D5B01E8D58}" type="slidenum">
              <a:rPr lang="en-US" smtClean="0"/>
              <a:t>‹#›</a:t>
            </a:fld>
            <a:endParaRPr lang="en-US" dirty="0"/>
          </a:p>
        </p:txBody>
      </p:sp>
    </p:spTree>
    <p:extLst>
      <p:ext uri="{BB962C8B-B14F-4D97-AF65-F5344CB8AC3E}">
        <p14:creationId xmlns:p14="http://schemas.microsoft.com/office/powerpoint/2010/main" val="338491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39</a:t>
            </a:fld>
            <a:endParaRPr lang="en-US" dirty="0"/>
          </a:p>
        </p:txBody>
      </p:sp>
    </p:spTree>
    <p:extLst>
      <p:ext uri="{BB962C8B-B14F-4D97-AF65-F5344CB8AC3E}">
        <p14:creationId xmlns:p14="http://schemas.microsoft.com/office/powerpoint/2010/main" val="216400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116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203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1674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2837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0685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130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75295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411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00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822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7546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661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433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463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0643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6/22/2020</a:t>
            </a:fld>
            <a:endParaRPr lang="en-US" dirty="0"/>
          </a:p>
        </p:txBody>
      </p:sp>
    </p:spTree>
    <p:extLst>
      <p:ext uri="{BB962C8B-B14F-4D97-AF65-F5344CB8AC3E}">
        <p14:creationId xmlns:p14="http://schemas.microsoft.com/office/powerpoint/2010/main" val="154617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687751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thinkagaintraining.com/"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www.thinkagaintraining.com/"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mariamekaba.com/"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mariamekaba.com/" TargetMode="External"/><Relationship Id="rId2" Type="http://schemas.openxmlformats.org/officeDocument/2006/relationships/hyperlink" Target="http://culturesconnecting.com/racial-equity-creating-the-beloved-communit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document/d/1ftWpyQhpuQlE-0ngXxswT04s3UU4G18jU8jS7b5OeGI/preview?fbclid=IwAR15lV756q8c-wf_Fjv2FFBiL24KG5_GcTzzWMVvcf0vSQzpa8lQu0Fv-GM" TargetMode="External"/><Relationship Id="rId2" Type="http://schemas.openxmlformats.org/officeDocument/2006/relationships/hyperlink" Target="http://www.thinkagaintraining.com/" TargetMode="External"/><Relationship Id="rId1" Type="http://schemas.openxmlformats.org/officeDocument/2006/relationships/slideLayout" Target="../slideLayouts/slideLayout2.xml"/><Relationship Id="rId4" Type="http://schemas.openxmlformats.org/officeDocument/2006/relationships/hyperlink" Target="https://diverseeducation.com/article/176397/"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Dennis.Rudnick@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40D31-1158-4F9E-8E63-0FABE00EFE85}"/>
              </a:ext>
            </a:extLst>
          </p:cNvPr>
          <p:cNvSpPr>
            <a:spLocks noGrp="1"/>
          </p:cNvSpPr>
          <p:nvPr>
            <p:ph type="ctrTitle"/>
          </p:nvPr>
        </p:nvSpPr>
        <p:spPr>
          <a:xfrm>
            <a:off x="620110" y="2404534"/>
            <a:ext cx="9228083" cy="1011328"/>
          </a:xfrm>
        </p:spPr>
        <p:txBody>
          <a:bodyPr/>
          <a:lstStyle/>
          <a:p>
            <a:r>
              <a:rPr lang="en-US" b="1" dirty="0" smtClean="0"/>
              <a:t>Supporting Language:</a:t>
            </a:r>
            <a:endParaRPr lang="en-US" dirty="0"/>
          </a:p>
        </p:txBody>
      </p:sp>
      <p:sp>
        <p:nvSpPr>
          <p:cNvPr id="3" name="Subtitle 2">
            <a:extLst>
              <a:ext uri="{FF2B5EF4-FFF2-40B4-BE49-F238E27FC236}">
                <a16:creationId xmlns:a16="http://schemas.microsoft.com/office/drawing/2014/main" id="{267D94E4-30DE-485A-B056-97EA069E7231}"/>
              </a:ext>
            </a:extLst>
          </p:cNvPr>
          <p:cNvSpPr>
            <a:spLocks noGrp="1"/>
          </p:cNvSpPr>
          <p:nvPr>
            <p:ph type="subTitle" idx="1"/>
          </p:nvPr>
        </p:nvSpPr>
        <p:spPr>
          <a:xfrm>
            <a:off x="4336869" y="3493785"/>
            <a:ext cx="5647960" cy="468615"/>
          </a:xfrm>
        </p:spPr>
        <p:txBody>
          <a:bodyPr>
            <a:noAutofit/>
          </a:bodyPr>
          <a:lstStyle/>
          <a:p>
            <a:r>
              <a:rPr lang="en-US" sz="2800" b="1" dirty="0" smtClean="0"/>
              <a:t>Equity, Identity &amp; Inclusion</a:t>
            </a:r>
            <a:endParaRPr lang="en-US" sz="2000" dirty="0"/>
          </a:p>
        </p:txBody>
      </p:sp>
      <p:sp>
        <p:nvSpPr>
          <p:cNvPr id="4" name="TextBox 3"/>
          <p:cNvSpPr txBox="1"/>
          <p:nvPr/>
        </p:nvSpPr>
        <p:spPr>
          <a:xfrm>
            <a:off x="283782" y="4614042"/>
            <a:ext cx="9564411" cy="1569660"/>
          </a:xfrm>
          <a:prstGeom prst="rect">
            <a:avLst/>
          </a:prstGeom>
          <a:noFill/>
        </p:spPr>
        <p:txBody>
          <a:bodyPr wrap="square" rtlCol="0">
            <a:spAutoFit/>
          </a:bodyPr>
          <a:lstStyle/>
          <a:p>
            <a:pPr algn="r"/>
            <a:r>
              <a:rPr lang="en-US" sz="2400" dirty="0" smtClean="0">
                <a:solidFill>
                  <a:schemeClr val="tx1">
                    <a:lumMod val="75000"/>
                    <a:lumOff val="25000"/>
                  </a:schemeClr>
                </a:solidFill>
              </a:rPr>
              <a:t>Dennis L. Rudnick, Ph.D.</a:t>
            </a:r>
          </a:p>
          <a:p>
            <a:pPr algn="r"/>
            <a:r>
              <a:rPr lang="en-US" sz="2400" i="1" dirty="0" smtClean="0">
                <a:solidFill>
                  <a:schemeClr val="tx1">
                    <a:lumMod val="75000"/>
                    <a:lumOff val="25000"/>
                  </a:schemeClr>
                </a:solidFill>
              </a:rPr>
              <a:t>He/Him/His</a:t>
            </a:r>
          </a:p>
          <a:p>
            <a:pPr algn="r"/>
            <a:r>
              <a:rPr lang="en-US" sz="2400" dirty="0" smtClean="0">
                <a:solidFill>
                  <a:schemeClr val="tx1">
                    <a:lumMod val="75000"/>
                    <a:lumOff val="25000"/>
                  </a:schemeClr>
                </a:solidFill>
              </a:rPr>
              <a:t>Assistant Professor of Multicultural Education</a:t>
            </a:r>
          </a:p>
          <a:p>
            <a:pPr algn="r"/>
            <a:r>
              <a:rPr lang="en-US" sz="2400" dirty="0" smtClean="0">
                <a:solidFill>
                  <a:schemeClr val="tx1">
                    <a:lumMod val="75000"/>
                    <a:lumOff val="25000"/>
                  </a:schemeClr>
                </a:solidFill>
              </a:rPr>
              <a:t>Missouri State University</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554630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ome | Committee on Diversity, Equity, and Inclus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5223" y="583474"/>
            <a:ext cx="7474457" cy="573785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 name="Rectangle 1"/>
          <p:cNvSpPr/>
          <p:nvPr/>
        </p:nvSpPr>
        <p:spPr>
          <a:xfrm>
            <a:off x="561443" y="6405554"/>
            <a:ext cx="2212465" cy="369332"/>
          </a:xfrm>
          <a:prstGeom prst="rect">
            <a:avLst/>
          </a:prstGeom>
        </p:spPr>
        <p:txBody>
          <a:bodyPr wrap="none">
            <a:spAutoFit/>
          </a:bodyPr>
          <a:lstStyle/>
          <a:p>
            <a:r>
              <a:rPr lang="en-US" dirty="0">
                <a:solidFill>
                  <a:schemeClr val="tx1">
                    <a:lumMod val="65000"/>
                    <a:lumOff val="35000"/>
                  </a:schemeClr>
                </a:solidFill>
              </a:rPr>
              <a:t>(Adams et al, 2018)</a:t>
            </a:r>
          </a:p>
        </p:txBody>
      </p:sp>
    </p:spTree>
    <p:extLst>
      <p:ext uri="{BB962C8B-B14F-4D97-AF65-F5344CB8AC3E}">
        <p14:creationId xmlns:p14="http://schemas.microsoft.com/office/powerpoint/2010/main" val="2421346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4274" y="430928"/>
            <a:ext cx="4735492" cy="612171"/>
          </a:xfrm>
        </p:spPr>
        <p:txBody>
          <a:bodyPr>
            <a:noAutofit/>
          </a:bodyPr>
          <a:lstStyle/>
          <a:p>
            <a:pPr algn="ctr"/>
            <a:r>
              <a:rPr lang="en-US" sz="3600" b="1" dirty="0" smtClean="0"/>
              <a:t>Social Identities</a:t>
            </a:r>
            <a:endParaRPr lang="en-US" sz="3600" b="1" dirty="0"/>
          </a:p>
        </p:txBody>
      </p:sp>
      <p:pic>
        <p:nvPicPr>
          <p:cNvPr id="4" name="Picture 2" descr="Image result for social identity wheel"/>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10226" y="430928"/>
            <a:ext cx="5983670" cy="623263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a:xfrm>
            <a:off x="483476" y="1371600"/>
            <a:ext cx="5526750" cy="4797972"/>
          </a:xfrm>
        </p:spPr>
        <p:txBody>
          <a:bodyPr>
            <a:normAutofit/>
          </a:bodyPr>
          <a:lstStyle/>
          <a:p>
            <a:pPr marL="342900" lvl="0" indent="-342900">
              <a:buFont typeface="Wingdings 3" charset="2"/>
              <a:buChar char=""/>
            </a:pPr>
            <a:r>
              <a:rPr lang="en-US" sz="2800" dirty="0" smtClean="0"/>
              <a:t>Socially constructed, contextual, and contested</a:t>
            </a:r>
          </a:p>
          <a:p>
            <a:pPr marL="342900" lvl="0" indent="-342900">
              <a:buFont typeface="Wingdings 3" charset="2"/>
              <a:buChar char=""/>
            </a:pPr>
            <a:r>
              <a:rPr lang="en-US" sz="2800" dirty="0" smtClean="0"/>
              <a:t>Self- </a:t>
            </a:r>
            <a:r>
              <a:rPr lang="en-US" sz="2800" i="1" dirty="0" smtClean="0"/>
              <a:t>and</a:t>
            </a:r>
            <a:r>
              <a:rPr lang="en-US" sz="2800" dirty="0" smtClean="0"/>
              <a:t> Societally ascribed categories</a:t>
            </a:r>
          </a:p>
          <a:p>
            <a:pPr marL="342900" lvl="0" indent="-342900">
              <a:buFont typeface="Wingdings 3" charset="2"/>
              <a:buChar char=""/>
            </a:pPr>
            <a:r>
              <a:rPr lang="en-US" sz="2800" dirty="0" smtClean="0"/>
              <a:t>Prescriptions for ways of “acting”</a:t>
            </a:r>
          </a:p>
          <a:p>
            <a:pPr marL="342900" lvl="0" indent="-342900">
              <a:buFont typeface="Wingdings 3" charset="2"/>
              <a:buChar char=""/>
            </a:pPr>
            <a:r>
              <a:rPr lang="en-US" sz="2800" dirty="0" smtClean="0"/>
              <a:t>Real and perceived</a:t>
            </a:r>
          </a:p>
        </p:txBody>
      </p:sp>
      <p:sp>
        <p:nvSpPr>
          <p:cNvPr id="7" name="TextBox 6"/>
          <p:cNvSpPr txBox="1"/>
          <p:nvPr/>
        </p:nvSpPr>
        <p:spPr>
          <a:xfrm>
            <a:off x="483476" y="5654561"/>
            <a:ext cx="5286702" cy="646331"/>
          </a:xfrm>
          <a:prstGeom prst="rect">
            <a:avLst/>
          </a:prstGeom>
          <a:noFill/>
        </p:spPr>
        <p:txBody>
          <a:bodyPr wrap="square" rtlCol="0">
            <a:spAutoFit/>
          </a:bodyPr>
          <a:lstStyle/>
          <a:p>
            <a:endParaRPr lang="en-US" dirty="0" smtClean="0">
              <a:solidFill>
                <a:schemeClr val="tx1">
                  <a:lumMod val="65000"/>
                  <a:lumOff val="35000"/>
                </a:schemeClr>
              </a:solidFill>
            </a:endParaRPr>
          </a:p>
          <a:p>
            <a:r>
              <a:rPr lang="en-US" dirty="0" smtClean="0">
                <a:solidFill>
                  <a:schemeClr val="tx1">
                    <a:lumMod val="65000"/>
                    <a:lumOff val="35000"/>
                  </a:schemeClr>
                </a:solidFill>
              </a:rPr>
              <a:t>(Hogg, Abrams, &amp; Brewer, 2017; Yep, 2015)</a:t>
            </a:r>
            <a:endParaRPr lang="en-US" dirty="0">
              <a:solidFill>
                <a:schemeClr val="tx1">
                  <a:lumMod val="65000"/>
                  <a:lumOff val="35000"/>
                </a:schemeClr>
              </a:solidFill>
            </a:endParaRPr>
          </a:p>
        </p:txBody>
      </p:sp>
    </p:spTree>
    <p:extLst>
      <p:ext uri="{BB962C8B-B14F-4D97-AF65-F5344CB8AC3E}">
        <p14:creationId xmlns:p14="http://schemas.microsoft.com/office/powerpoint/2010/main" val="157634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4274" y="430928"/>
            <a:ext cx="4735492" cy="612171"/>
          </a:xfrm>
        </p:spPr>
        <p:txBody>
          <a:bodyPr>
            <a:noAutofit/>
          </a:bodyPr>
          <a:lstStyle/>
          <a:p>
            <a:pPr algn="ctr"/>
            <a:r>
              <a:rPr lang="en-US" sz="3600" b="1" dirty="0" smtClean="0"/>
              <a:t>Social Identities</a:t>
            </a:r>
            <a:endParaRPr lang="en-US" sz="3600" b="1" dirty="0"/>
          </a:p>
        </p:txBody>
      </p:sp>
      <p:pic>
        <p:nvPicPr>
          <p:cNvPr id="4" name="Picture 2" descr="Image result for social identity wheel"/>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10226" y="430928"/>
            <a:ext cx="5983670" cy="623263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a:xfrm>
            <a:off x="483476" y="1408863"/>
            <a:ext cx="5526750" cy="5126473"/>
          </a:xfrm>
        </p:spPr>
        <p:txBody>
          <a:bodyPr>
            <a:normAutofit/>
          </a:bodyPr>
          <a:lstStyle/>
          <a:p>
            <a:pPr marL="342900" lvl="0" indent="-342900">
              <a:buFont typeface="Wingdings 3" charset="2"/>
              <a:buChar char=""/>
            </a:pPr>
            <a:r>
              <a:rPr lang="en-US" sz="2800" dirty="0" smtClean="0"/>
              <a:t>Visible and invisible</a:t>
            </a:r>
          </a:p>
          <a:p>
            <a:pPr marL="342900" lvl="0" indent="-342900">
              <a:buFont typeface="Wingdings 3" charset="2"/>
              <a:buChar char=""/>
            </a:pPr>
            <a:r>
              <a:rPr lang="en-US" sz="2800" dirty="0" smtClean="0"/>
              <a:t>Saliency</a:t>
            </a:r>
            <a:endParaRPr lang="en-US" sz="2800" dirty="0"/>
          </a:p>
          <a:p>
            <a:pPr marL="342900" lvl="0" indent="-342900">
              <a:buFont typeface="Wingdings 3" charset="2"/>
              <a:buChar char=""/>
            </a:pPr>
            <a:r>
              <a:rPr lang="en-US" sz="2800" dirty="0" smtClean="0"/>
              <a:t>Shape </a:t>
            </a:r>
            <a:r>
              <a:rPr lang="en-US" sz="2800" dirty="0"/>
              <a:t>how we perceive and make sense of the world, and how the world perceives and makes sense of </a:t>
            </a:r>
            <a:r>
              <a:rPr lang="en-US" sz="2800" dirty="0" smtClean="0"/>
              <a:t>us</a:t>
            </a:r>
          </a:p>
          <a:p>
            <a:pPr marL="342900" lvl="0" indent="-342900">
              <a:buFont typeface="Wingdings 3" charset="2"/>
              <a:buChar char=""/>
            </a:pPr>
            <a:r>
              <a:rPr lang="en-US" sz="2800" dirty="0" smtClean="0"/>
              <a:t>Markers of relational positions, not essential qualities</a:t>
            </a:r>
          </a:p>
        </p:txBody>
      </p:sp>
      <p:sp>
        <p:nvSpPr>
          <p:cNvPr id="7" name="TextBox 6"/>
          <p:cNvSpPr txBox="1"/>
          <p:nvPr/>
        </p:nvSpPr>
        <p:spPr>
          <a:xfrm>
            <a:off x="483476" y="5654561"/>
            <a:ext cx="5286702" cy="646331"/>
          </a:xfrm>
          <a:prstGeom prst="rect">
            <a:avLst/>
          </a:prstGeom>
          <a:noFill/>
        </p:spPr>
        <p:txBody>
          <a:bodyPr wrap="square" rtlCol="0">
            <a:spAutoFit/>
          </a:bodyPr>
          <a:lstStyle/>
          <a:p>
            <a:endParaRPr lang="en-US" dirty="0" smtClean="0">
              <a:solidFill>
                <a:schemeClr val="tx1">
                  <a:lumMod val="65000"/>
                  <a:lumOff val="35000"/>
                </a:schemeClr>
              </a:solidFill>
            </a:endParaRPr>
          </a:p>
          <a:p>
            <a:r>
              <a:rPr lang="en-US" dirty="0" smtClean="0">
                <a:solidFill>
                  <a:schemeClr val="tx1">
                    <a:lumMod val="65000"/>
                    <a:lumOff val="35000"/>
                  </a:schemeClr>
                </a:solidFill>
              </a:rPr>
              <a:t>(Hogg, Abrams, &amp; Brewer, 2017; Yep, 2015)</a:t>
            </a:r>
            <a:endParaRPr lang="en-US" dirty="0">
              <a:solidFill>
                <a:schemeClr val="tx1">
                  <a:lumMod val="65000"/>
                  <a:lumOff val="35000"/>
                </a:schemeClr>
              </a:solidFill>
            </a:endParaRPr>
          </a:p>
        </p:txBody>
      </p:sp>
    </p:spTree>
    <p:extLst>
      <p:ext uri="{BB962C8B-B14F-4D97-AF65-F5344CB8AC3E}">
        <p14:creationId xmlns:p14="http://schemas.microsoft.com/office/powerpoint/2010/main" val="217287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Gender, Sex, and Sexuality</a:t>
            </a:r>
            <a:endParaRPr lang="en-US" b="1"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757941722"/>
              </p:ext>
            </p:extLst>
          </p:nvPr>
        </p:nvGraphicFramePr>
        <p:xfrm>
          <a:off x="690399" y="2416625"/>
          <a:ext cx="8596668" cy="4232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690398" y="1593669"/>
            <a:ext cx="8583603" cy="923330"/>
          </a:xfrm>
          <a:prstGeom prst="rect">
            <a:avLst/>
          </a:prstGeom>
          <a:noFill/>
        </p:spPr>
        <p:txBody>
          <a:bodyPr wrap="square" rtlCol="0">
            <a:spAutoFit/>
          </a:bodyPr>
          <a:lstStyle/>
          <a:p>
            <a:r>
              <a:rPr lang="en-US" dirty="0">
                <a:solidFill>
                  <a:schemeClr val="tx1">
                    <a:lumMod val="65000"/>
                    <a:lumOff val="35000"/>
                  </a:schemeClr>
                </a:solidFill>
              </a:rPr>
              <a:t>Language about gender, sex, and sexuality identities and expressions are complex and ever changing. </a:t>
            </a:r>
            <a:r>
              <a:rPr lang="en-US" dirty="0">
                <a:solidFill>
                  <a:schemeClr val="tx1">
                    <a:lumMod val="65000"/>
                    <a:lumOff val="35000"/>
                  </a:schemeClr>
                </a:solidFill>
                <a:hlinkClick r:id="rId7"/>
              </a:rPr>
              <a:t>www.thinkagaintraining.com</a:t>
            </a:r>
            <a:endParaRPr lang="en-US"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842961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Identity Categories</a:t>
            </a:r>
            <a:endParaRPr lang="en-US" b="1"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971034143"/>
              </p:ext>
            </p:extLst>
          </p:nvPr>
        </p:nvGraphicFramePr>
        <p:xfrm>
          <a:off x="690399" y="2416625"/>
          <a:ext cx="8596668" cy="4232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690398" y="1593669"/>
            <a:ext cx="8583603" cy="923330"/>
          </a:xfrm>
          <a:prstGeom prst="rect">
            <a:avLst/>
          </a:prstGeom>
          <a:noFill/>
        </p:spPr>
        <p:txBody>
          <a:bodyPr wrap="square" rtlCol="0">
            <a:spAutoFit/>
          </a:bodyPr>
          <a:lstStyle/>
          <a:p>
            <a:r>
              <a:rPr lang="en-US" dirty="0">
                <a:solidFill>
                  <a:schemeClr val="tx1">
                    <a:lumMod val="65000"/>
                    <a:lumOff val="35000"/>
                  </a:schemeClr>
                </a:solidFill>
              </a:rPr>
              <a:t>Language about gender, sex, and sexuality identities and expressions are complex and ever changing. </a:t>
            </a:r>
            <a:r>
              <a:rPr lang="en-US" dirty="0">
                <a:solidFill>
                  <a:schemeClr val="tx1">
                    <a:lumMod val="65000"/>
                    <a:lumOff val="35000"/>
                  </a:schemeClr>
                </a:solidFill>
                <a:hlinkClick r:id="rId7"/>
              </a:rPr>
              <a:t>www.thinkagaintraining.com</a:t>
            </a:r>
            <a:endParaRPr lang="en-US"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79727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b="1" dirty="0" smtClean="0"/>
              <a:t>Cisgender &amp; Transgender</a:t>
            </a:r>
            <a:endParaRPr lang="en-US" b="1" dirty="0"/>
          </a:p>
        </p:txBody>
      </p:sp>
      <p:sp>
        <p:nvSpPr>
          <p:cNvPr id="13" name="Content Placeholder 12"/>
          <p:cNvSpPr>
            <a:spLocks noGrp="1"/>
          </p:cNvSpPr>
          <p:nvPr>
            <p:ph sz="half" idx="1"/>
          </p:nvPr>
        </p:nvSpPr>
        <p:spPr/>
        <p:txBody>
          <a:bodyPr/>
          <a:lstStyle/>
          <a:p>
            <a:r>
              <a:rPr lang="en-US" dirty="0" smtClean="0"/>
              <a:t>Cisgender: a description for a person whose gender identity, gender expression, and biological sex all align.</a:t>
            </a:r>
          </a:p>
          <a:p>
            <a:r>
              <a:rPr lang="en-US" dirty="0" smtClean="0"/>
              <a:t>Transgender: a description for a person who have an experience of transitioning (socially, legally, and/or medically) from living as one gender to another gender</a:t>
            </a:r>
          </a:p>
          <a:p>
            <a:pPr lvl="1"/>
            <a:r>
              <a:rPr lang="en-US" dirty="0" smtClean="0"/>
              <a:t>Adjective, not a noun or verb</a:t>
            </a:r>
          </a:p>
        </p:txBody>
      </p:sp>
      <p:pic>
        <p:nvPicPr>
          <p:cNvPr id="15" name="Content Placeholder 14"/>
          <p:cNvPicPr>
            <a:picLocks noGrp="1" noChangeAspect="1"/>
          </p:cNvPicPr>
          <p:nvPr>
            <p:ph sz="half" idx="2"/>
          </p:nvPr>
        </p:nvPicPr>
        <p:blipFill>
          <a:blip r:embed="rId2"/>
          <a:stretch>
            <a:fillRect/>
          </a:stretch>
        </p:blipFill>
        <p:spPr>
          <a:xfrm>
            <a:off x="5089525" y="2293578"/>
            <a:ext cx="4184650" cy="29100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671101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1026" name="Picture 2" descr="Your Guide to Gender Pronouns | Best Lif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571" y="274320"/>
            <a:ext cx="11482251" cy="636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702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Intersectionality</a:t>
            </a:r>
            <a:endParaRPr lang="en-US" b="1" dirty="0"/>
          </a:p>
        </p:txBody>
      </p:sp>
      <p:sp>
        <p:nvSpPr>
          <p:cNvPr id="6" name="Content Placeholder 5"/>
          <p:cNvSpPr>
            <a:spLocks noGrp="1"/>
          </p:cNvSpPr>
          <p:nvPr>
            <p:ph idx="1"/>
          </p:nvPr>
        </p:nvSpPr>
        <p:spPr>
          <a:xfrm>
            <a:off x="274320" y="1397727"/>
            <a:ext cx="8999682" cy="4643636"/>
          </a:xfrm>
        </p:spPr>
        <p:txBody>
          <a:bodyPr>
            <a:normAutofit fontScale="92500"/>
          </a:bodyPr>
          <a:lstStyle/>
          <a:p>
            <a:r>
              <a:rPr lang="en-US" sz="2400" dirty="0"/>
              <a:t>F</a:t>
            </a:r>
            <a:r>
              <a:rPr lang="en-US" sz="2400" dirty="0" smtClean="0"/>
              <a:t>ocuses </a:t>
            </a:r>
            <a:r>
              <a:rPr lang="en-US" sz="2400" dirty="0"/>
              <a:t>on the </a:t>
            </a:r>
            <a:r>
              <a:rPr lang="en-US" sz="2400" dirty="0" smtClean="0"/>
              <a:t>intersections </a:t>
            </a:r>
            <a:r>
              <a:rPr lang="en-US" sz="2400" dirty="0"/>
              <a:t>of </a:t>
            </a:r>
            <a:r>
              <a:rPr lang="en-US" sz="2400" dirty="0" smtClean="0"/>
              <a:t>multiple</a:t>
            </a:r>
            <a:r>
              <a:rPr lang="en-US" sz="2400" dirty="0"/>
              <a:t>, mutually-reinforcing systems of </a:t>
            </a:r>
            <a:r>
              <a:rPr lang="en-US" sz="2400" dirty="0" smtClean="0"/>
              <a:t>identity</a:t>
            </a:r>
            <a:r>
              <a:rPr lang="en-US" sz="2400" dirty="0"/>
              <a:t>, </a:t>
            </a:r>
            <a:r>
              <a:rPr lang="en-US" sz="2400" dirty="0" smtClean="0"/>
              <a:t>oppression, power</a:t>
            </a:r>
            <a:r>
              <a:rPr lang="en-US" sz="2400" dirty="0"/>
              <a:t>, and </a:t>
            </a:r>
            <a:r>
              <a:rPr lang="en-US" sz="2400" dirty="0" smtClean="0"/>
              <a:t>privilege.</a:t>
            </a:r>
          </a:p>
          <a:p>
            <a:pPr fontAlgn="base"/>
            <a:r>
              <a:rPr lang="en-US" sz="2400" dirty="0" smtClean="0"/>
              <a:t>Recognizing </a:t>
            </a:r>
            <a:r>
              <a:rPr lang="en-US" sz="2400" dirty="0"/>
              <a:t>people’s lives are multi-dimensional and </a:t>
            </a:r>
            <a:r>
              <a:rPr lang="en-US" sz="2400" dirty="0" smtClean="0"/>
              <a:t>complex; we </a:t>
            </a:r>
            <a:r>
              <a:rPr lang="en-US" sz="2400" dirty="0"/>
              <a:t>expect multiple </a:t>
            </a:r>
            <a:r>
              <a:rPr lang="en-US" sz="2400" dirty="0" smtClean="0"/>
              <a:t>stories.</a:t>
            </a:r>
            <a:endParaRPr lang="en-US" sz="2400" dirty="0"/>
          </a:p>
          <a:p>
            <a:pPr fontAlgn="base"/>
            <a:r>
              <a:rPr lang="en-US" sz="2400" dirty="0"/>
              <a:t>Human lives cannot be explained by single </a:t>
            </a:r>
            <a:r>
              <a:rPr lang="en-US" sz="2400" dirty="0" smtClean="0"/>
              <a:t>categories.</a:t>
            </a:r>
          </a:p>
          <a:p>
            <a:pPr fontAlgn="base"/>
            <a:r>
              <a:rPr lang="en-US" sz="2400" dirty="0" smtClean="0"/>
              <a:t>Lived </a:t>
            </a:r>
            <a:r>
              <a:rPr lang="en-US" sz="2400" dirty="0"/>
              <a:t>experience is an interactive process that goes beyond individual </a:t>
            </a:r>
            <a:r>
              <a:rPr lang="en-US" sz="2400" dirty="0" smtClean="0"/>
              <a:t>labels.</a:t>
            </a:r>
            <a:endParaRPr lang="en-US" sz="2400" dirty="0"/>
          </a:p>
          <a:p>
            <a:pPr fontAlgn="base"/>
            <a:r>
              <a:rPr lang="en-US" sz="2400" dirty="0"/>
              <a:t>Lived experience is shaped by the interaction of identities, contexts and social </a:t>
            </a:r>
            <a:r>
              <a:rPr lang="en-US" sz="2400" dirty="0" smtClean="0"/>
              <a:t>dynamics.</a:t>
            </a:r>
            <a:endParaRPr lang="en-US" sz="2400" dirty="0"/>
          </a:p>
          <a:p>
            <a:pPr fontAlgn="base"/>
            <a:r>
              <a:rPr lang="en-US" sz="2400" dirty="0"/>
              <a:t>People can experience privilege and oppression </a:t>
            </a:r>
            <a:r>
              <a:rPr lang="en-US" sz="2400" dirty="0" smtClean="0"/>
              <a:t>simultaneously.</a:t>
            </a:r>
            <a:endParaRPr lang="en-US" sz="2400" dirty="0"/>
          </a:p>
          <a:p>
            <a:endParaRPr lang="en-US" sz="2800" dirty="0"/>
          </a:p>
        </p:txBody>
      </p:sp>
      <p:sp>
        <p:nvSpPr>
          <p:cNvPr id="7" name="Rectangle 6"/>
          <p:cNvSpPr/>
          <p:nvPr/>
        </p:nvSpPr>
        <p:spPr>
          <a:xfrm>
            <a:off x="613932" y="6327174"/>
            <a:ext cx="3226525" cy="369332"/>
          </a:xfrm>
          <a:prstGeom prst="rect">
            <a:avLst/>
          </a:prstGeom>
        </p:spPr>
        <p:txBody>
          <a:bodyPr wrap="square">
            <a:spAutoFit/>
          </a:bodyPr>
          <a:lstStyle/>
          <a:p>
            <a:r>
              <a:rPr lang="en-US" dirty="0" smtClean="0">
                <a:solidFill>
                  <a:schemeClr val="tx1">
                    <a:lumMod val="65000"/>
                    <a:lumOff val="35000"/>
                  </a:schemeClr>
                </a:solidFill>
              </a:rPr>
              <a:t>(Crenshaw, 1989); Yep, 2015)</a:t>
            </a:r>
            <a:endParaRPr lang="en-US" dirty="0">
              <a:solidFill>
                <a:schemeClr val="tx1">
                  <a:lumMod val="65000"/>
                  <a:lumOff val="35000"/>
                </a:schemeClr>
              </a:solidFill>
            </a:endParaRPr>
          </a:p>
        </p:txBody>
      </p:sp>
      <p:pic>
        <p:nvPicPr>
          <p:cNvPr id="2" name="Picture 1"/>
          <p:cNvPicPr>
            <a:picLocks noChangeAspect="1"/>
          </p:cNvPicPr>
          <p:nvPr/>
        </p:nvPicPr>
        <p:blipFill>
          <a:blip r:embed="rId2"/>
          <a:stretch>
            <a:fillRect/>
          </a:stretch>
        </p:blipFill>
        <p:spPr>
          <a:xfrm>
            <a:off x="9072386" y="3365863"/>
            <a:ext cx="2880128" cy="22250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9202762" y="1058862"/>
            <a:ext cx="2619375" cy="1743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0913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Intersectionality</a:t>
            </a:r>
            <a:endParaRPr lang="en-US" b="1" dirty="0"/>
          </a:p>
        </p:txBody>
      </p:sp>
      <p:sp>
        <p:nvSpPr>
          <p:cNvPr id="6" name="Content Placeholder 5"/>
          <p:cNvSpPr>
            <a:spLocks noGrp="1"/>
          </p:cNvSpPr>
          <p:nvPr>
            <p:ph idx="1"/>
          </p:nvPr>
        </p:nvSpPr>
        <p:spPr>
          <a:xfrm>
            <a:off x="300446" y="1397727"/>
            <a:ext cx="8973556" cy="4643636"/>
          </a:xfrm>
        </p:spPr>
        <p:txBody>
          <a:bodyPr>
            <a:normAutofit lnSpcReduction="10000"/>
          </a:bodyPr>
          <a:lstStyle/>
          <a:p>
            <a:pPr fontAlgn="base"/>
            <a:r>
              <a:rPr lang="en-US" sz="2400" dirty="0" smtClean="0"/>
              <a:t>Structural </a:t>
            </a:r>
            <a:r>
              <a:rPr lang="en-US" sz="2400" dirty="0"/>
              <a:t>inequity interacts with contextual factors and social dynamics, increasing </a:t>
            </a:r>
            <a:r>
              <a:rPr lang="en-US" sz="2400" dirty="0" smtClean="0"/>
              <a:t>marginalization</a:t>
            </a:r>
            <a:r>
              <a:rPr lang="en-US" sz="2400" dirty="0"/>
              <a:t>, inequity, and health </a:t>
            </a:r>
            <a:r>
              <a:rPr lang="en-US" sz="2400" dirty="0" smtClean="0"/>
              <a:t>disparity.</a:t>
            </a:r>
            <a:endParaRPr lang="en-US" sz="2400" dirty="0"/>
          </a:p>
          <a:p>
            <a:pPr fontAlgn="base"/>
            <a:r>
              <a:rPr lang="en-US" sz="2400" dirty="0"/>
              <a:t>To understand someone’s experience, we must also understand structures and </a:t>
            </a:r>
            <a:r>
              <a:rPr lang="en-US" sz="2400" dirty="0" smtClean="0"/>
              <a:t>systems.</a:t>
            </a:r>
            <a:endParaRPr lang="en-US" sz="2400" dirty="0"/>
          </a:p>
          <a:p>
            <a:pPr fontAlgn="base"/>
            <a:r>
              <a:rPr lang="en-US" sz="2400" dirty="0"/>
              <a:t>Relationships involve power dynamics and power imbalances are inevitable. The question is how we acknowledge and negotiate power, particularly in </a:t>
            </a:r>
            <a:r>
              <a:rPr lang="en-US" sz="2400" dirty="0" smtClean="0"/>
              <a:t>institutions.</a:t>
            </a:r>
            <a:endParaRPr lang="en-US" sz="2400" dirty="0"/>
          </a:p>
          <a:p>
            <a:pPr fontAlgn="base"/>
            <a:r>
              <a:rPr lang="en-US" sz="2400" dirty="0"/>
              <a:t>Reflexivity can support service providers to increase their awareness of their positions of </a:t>
            </a:r>
            <a:r>
              <a:rPr lang="en-US" sz="2400" dirty="0" smtClean="0"/>
              <a:t>power.</a:t>
            </a:r>
            <a:endParaRPr lang="en-US" sz="2400" dirty="0"/>
          </a:p>
          <a:p>
            <a:pPr fontAlgn="base"/>
            <a:r>
              <a:rPr lang="en-US" sz="2400" dirty="0"/>
              <a:t>Urges transformation and collective work towards social </a:t>
            </a:r>
            <a:r>
              <a:rPr lang="en-US" sz="2400" dirty="0" smtClean="0"/>
              <a:t>justice.</a:t>
            </a:r>
            <a:endParaRPr lang="en-US" sz="2400" dirty="0"/>
          </a:p>
          <a:p>
            <a:endParaRPr lang="en-US" sz="2800" dirty="0"/>
          </a:p>
        </p:txBody>
      </p:sp>
      <p:sp>
        <p:nvSpPr>
          <p:cNvPr id="7" name="Rectangle 6"/>
          <p:cNvSpPr/>
          <p:nvPr/>
        </p:nvSpPr>
        <p:spPr>
          <a:xfrm>
            <a:off x="692309" y="6327174"/>
            <a:ext cx="3226525" cy="369332"/>
          </a:xfrm>
          <a:prstGeom prst="rect">
            <a:avLst/>
          </a:prstGeom>
        </p:spPr>
        <p:txBody>
          <a:bodyPr wrap="square">
            <a:spAutoFit/>
          </a:bodyPr>
          <a:lstStyle/>
          <a:p>
            <a:r>
              <a:rPr lang="en-US" dirty="0" smtClean="0">
                <a:solidFill>
                  <a:schemeClr val="tx1">
                    <a:lumMod val="65000"/>
                    <a:lumOff val="35000"/>
                  </a:schemeClr>
                </a:solidFill>
              </a:rPr>
              <a:t>(Crenshaw, 1989); Yep, 2015)</a:t>
            </a:r>
            <a:endParaRPr lang="en-US" dirty="0">
              <a:solidFill>
                <a:schemeClr val="tx1">
                  <a:lumMod val="65000"/>
                  <a:lumOff val="35000"/>
                </a:schemeClr>
              </a:solidFill>
            </a:endParaRPr>
          </a:p>
        </p:txBody>
      </p:sp>
      <p:pic>
        <p:nvPicPr>
          <p:cNvPr id="1026" name="Picture 2" descr="350.org – Facing climate change through justice and intersection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3609704"/>
            <a:ext cx="2678512" cy="223810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8" name="Picture 7"/>
          <p:cNvPicPr>
            <a:picLocks noChangeAspect="1"/>
          </p:cNvPicPr>
          <p:nvPr/>
        </p:nvPicPr>
        <p:blipFill>
          <a:blip r:embed="rId3"/>
          <a:stretch>
            <a:fillRect/>
          </a:stretch>
        </p:blipFill>
        <p:spPr>
          <a:xfrm>
            <a:off x="8723539" y="1293784"/>
            <a:ext cx="3228975" cy="1752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684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Bias</a:t>
            </a:r>
            <a:endParaRPr lang="en-US" b="1" dirty="0"/>
          </a:p>
        </p:txBody>
      </p:sp>
      <p:sp>
        <p:nvSpPr>
          <p:cNvPr id="6" name="Content Placeholder 5"/>
          <p:cNvSpPr>
            <a:spLocks noGrp="1"/>
          </p:cNvSpPr>
          <p:nvPr>
            <p:ph sz="half" idx="1"/>
          </p:nvPr>
        </p:nvSpPr>
        <p:spPr>
          <a:xfrm>
            <a:off x="677334" y="1344384"/>
            <a:ext cx="4184035" cy="5282994"/>
          </a:xfrm>
        </p:spPr>
        <p:txBody>
          <a:bodyPr>
            <a:normAutofit fontScale="92500" lnSpcReduction="20000"/>
          </a:bodyPr>
          <a:lstStyle/>
          <a:p>
            <a:r>
              <a:rPr lang="en-US" sz="2400" dirty="0" smtClean="0"/>
              <a:t>A </a:t>
            </a:r>
            <a:r>
              <a:rPr lang="en-US" sz="2400" dirty="0"/>
              <a:t>tendency, preference, or an inclination,  especially one that inhibits impartial judgment.</a:t>
            </a:r>
          </a:p>
          <a:p>
            <a:r>
              <a:rPr lang="en-US" sz="2400" dirty="0"/>
              <a:t>Conscious and subconscious processing of information. Subconscious attitudes and behaviors are referred to as implicit bias</a:t>
            </a:r>
            <a:r>
              <a:rPr lang="en-US" sz="2400" dirty="0" smtClean="0"/>
              <a:t>.</a:t>
            </a:r>
          </a:p>
          <a:p>
            <a:r>
              <a:rPr lang="en-US" sz="2400" dirty="0" smtClean="0"/>
              <a:t>Value </a:t>
            </a:r>
            <a:r>
              <a:rPr lang="en-US" sz="2400" dirty="0"/>
              <a:t>in bias—automatic decision making, danger detector, necessary.</a:t>
            </a:r>
          </a:p>
          <a:p>
            <a:r>
              <a:rPr lang="en-US" sz="2400" dirty="0"/>
              <a:t>Challenges with bias—incorrect application of assumptions, quick emotional decision making</a:t>
            </a:r>
            <a:r>
              <a:rPr lang="en-US" sz="2400" dirty="0" smtClean="0"/>
              <a:t>.</a:t>
            </a:r>
            <a:endParaRPr lang="en-US" sz="2400" dirty="0"/>
          </a:p>
          <a:p>
            <a:endParaRPr lang="en-US" sz="1600" dirty="0"/>
          </a:p>
        </p:txBody>
      </p:sp>
      <p:sp>
        <p:nvSpPr>
          <p:cNvPr id="2" name="Rectangle 1"/>
          <p:cNvSpPr/>
          <p:nvPr/>
        </p:nvSpPr>
        <p:spPr>
          <a:xfrm>
            <a:off x="902029" y="6379425"/>
            <a:ext cx="3189335" cy="369332"/>
          </a:xfrm>
          <a:prstGeom prst="rect">
            <a:avLst/>
          </a:prstGeom>
        </p:spPr>
        <p:txBody>
          <a:bodyPr wrap="none">
            <a:spAutoFit/>
          </a:bodyPr>
          <a:lstStyle/>
          <a:p>
            <a:r>
              <a:rPr lang="en-US" dirty="0" smtClean="0">
                <a:solidFill>
                  <a:schemeClr val="tx1">
                    <a:lumMod val="65000"/>
                    <a:lumOff val="35000"/>
                  </a:schemeClr>
                </a:solidFill>
              </a:rPr>
              <a:t>(Project Implicit; Ross, 2008)</a:t>
            </a:r>
            <a:endParaRPr lang="en-US" dirty="0">
              <a:solidFill>
                <a:schemeClr val="tx1">
                  <a:lumMod val="65000"/>
                  <a:lumOff val="35000"/>
                </a:schemeClr>
              </a:solidFill>
            </a:endParaRPr>
          </a:p>
        </p:txBody>
      </p:sp>
      <p:pic>
        <p:nvPicPr>
          <p:cNvPr id="7" name="Picture 10" descr="https://i0.wp.com/static.wixstatic.com/media/4fbae2_4d1816c549b44943adb26938fff01e59.jpg/v1/fill/w_581,h_424,al_c,lg_1,q_80/4fbae2_4d1816c549b44943adb26938fff01e59.jpg?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965" y="1344384"/>
            <a:ext cx="3709440" cy="528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26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Objectives</a:t>
            </a:r>
            <a:endParaRPr lang="en-US" b="1" dirty="0"/>
          </a:p>
        </p:txBody>
      </p:sp>
      <p:sp>
        <p:nvSpPr>
          <p:cNvPr id="3" name="Content Placeholder 2"/>
          <p:cNvSpPr>
            <a:spLocks noGrp="1"/>
          </p:cNvSpPr>
          <p:nvPr>
            <p:ph idx="1"/>
          </p:nvPr>
        </p:nvSpPr>
        <p:spPr/>
        <p:txBody>
          <a:bodyPr>
            <a:normAutofit/>
          </a:bodyPr>
          <a:lstStyle/>
          <a:p>
            <a:r>
              <a:rPr lang="en-US" sz="2800" dirty="0" smtClean="0"/>
              <a:t>Detail key supporting language concepts and considerations.</a:t>
            </a:r>
          </a:p>
          <a:p>
            <a:r>
              <a:rPr lang="en-US" sz="2800" dirty="0" smtClean="0"/>
              <a:t>Application of concepts and considerations to our professional and personal lives</a:t>
            </a:r>
            <a:r>
              <a:rPr lang="en-US" sz="2800" dirty="0" smtClean="0"/>
              <a:t>.</a:t>
            </a:r>
            <a:endParaRPr lang="en-US" sz="2800" dirty="0" smtClean="0"/>
          </a:p>
          <a:p>
            <a:r>
              <a:rPr lang="en-US" sz="2800" dirty="0" smtClean="0"/>
              <a:t>Set the stage for the conference and workshops.</a:t>
            </a:r>
          </a:p>
        </p:txBody>
      </p:sp>
    </p:spTree>
    <p:extLst>
      <p:ext uri="{BB962C8B-B14F-4D97-AF65-F5344CB8AC3E}">
        <p14:creationId xmlns:p14="http://schemas.microsoft.com/office/powerpoint/2010/main" val="2768396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Stereotypes</a:t>
            </a:r>
            <a:endParaRPr lang="en-US" b="1" dirty="0"/>
          </a:p>
        </p:txBody>
      </p:sp>
      <p:sp>
        <p:nvSpPr>
          <p:cNvPr id="6" name="Content Placeholder 5"/>
          <p:cNvSpPr>
            <a:spLocks noGrp="1"/>
          </p:cNvSpPr>
          <p:nvPr>
            <p:ph sz="half" idx="1"/>
          </p:nvPr>
        </p:nvSpPr>
        <p:spPr>
          <a:xfrm>
            <a:off x="677334" y="1528354"/>
            <a:ext cx="4184035" cy="4513007"/>
          </a:xfrm>
        </p:spPr>
        <p:txBody>
          <a:bodyPr>
            <a:normAutofit fontScale="92500" lnSpcReduction="10000"/>
          </a:bodyPr>
          <a:lstStyle/>
          <a:p>
            <a:r>
              <a:rPr lang="en-US" sz="2800" dirty="0" smtClean="0"/>
              <a:t>Set of overgeneralized beliefs (traits, behaviors, and motives) about members of a social group.</a:t>
            </a:r>
          </a:p>
          <a:p>
            <a:r>
              <a:rPr lang="en-US" sz="2800" dirty="0" smtClean="0"/>
              <a:t>Can be positive or negative (although positive stereotypes can have negative consequences).</a:t>
            </a:r>
          </a:p>
          <a:p>
            <a:r>
              <a:rPr lang="en-US" sz="2800" dirty="0" smtClean="0"/>
              <a:t>Social constructions</a:t>
            </a:r>
          </a:p>
        </p:txBody>
      </p:sp>
      <p:sp>
        <p:nvSpPr>
          <p:cNvPr id="2" name="TextBox 1"/>
          <p:cNvSpPr txBox="1"/>
          <p:nvPr/>
        </p:nvSpPr>
        <p:spPr>
          <a:xfrm>
            <a:off x="822310" y="6316717"/>
            <a:ext cx="2718301" cy="369332"/>
          </a:xfrm>
          <a:prstGeom prst="rect">
            <a:avLst/>
          </a:prstGeom>
          <a:noFill/>
        </p:spPr>
        <p:txBody>
          <a:bodyPr wrap="square" rtlCol="0">
            <a:spAutoFit/>
          </a:bodyPr>
          <a:lstStyle/>
          <a:p>
            <a:r>
              <a:rPr lang="en-US" dirty="0" smtClean="0">
                <a:solidFill>
                  <a:schemeClr val="tx1">
                    <a:lumMod val="65000"/>
                    <a:lumOff val="35000"/>
                  </a:schemeClr>
                </a:solidFill>
              </a:rPr>
              <a:t>(Fiske &amp; Tablante, 2015)</a:t>
            </a:r>
            <a:endParaRPr lang="en-US" dirty="0">
              <a:solidFill>
                <a:schemeClr val="tx1">
                  <a:lumMod val="65000"/>
                  <a:lumOff val="35000"/>
                </a:schemeClr>
              </a:solidFill>
            </a:endParaRPr>
          </a:p>
        </p:txBody>
      </p:sp>
      <p:pic>
        <p:nvPicPr>
          <p:cNvPr id="7" name="Picture 12" descr="https://i1.wp.com/static.wixstatic.com/media/4fbae2_3c21faca9fda4a1b9f6a8461624dd709.jpg/v1/fill/w_581,h_424,al_c,lg_1,q_80/4fbae2_3c21faca9fda4a1b9f6a8461624dd709.jpg?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183" y="1459477"/>
            <a:ext cx="4139005" cy="500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3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Microaggressions</a:t>
            </a:r>
            <a:r>
              <a:rPr lang="en-US" sz="4000" dirty="0">
                <a:solidFill>
                  <a:schemeClr val="tx1">
                    <a:lumMod val="75000"/>
                    <a:lumOff val="25000"/>
                  </a:schemeClr>
                </a:solidFill>
              </a:rPr>
              <a:t> </a:t>
            </a:r>
          </a:p>
        </p:txBody>
      </p:sp>
      <p:sp>
        <p:nvSpPr>
          <p:cNvPr id="3" name="Content Placeholder 2"/>
          <p:cNvSpPr>
            <a:spLocks noGrp="1"/>
          </p:cNvSpPr>
          <p:nvPr>
            <p:ph idx="1"/>
          </p:nvPr>
        </p:nvSpPr>
        <p:spPr>
          <a:xfrm>
            <a:off x="132735" y="1816539"/>
            <a:ext cx="9685866" cy="3922110"/>
          </a:xfrm>
        </p:spPr>
        <p:txBody>
          <a:bodyPr>
            <a:noAutofit/>
          </a:bodyPr>
          <a:lstStyle/>
          <a:p>
            <a:r>
              <a:rPr lang="en-US" sz="2800" dirty="0" smtClean="0"/>
              <a:t>Everyday </a:t>
            </a:r>
            <a:r>
              <a:rPr lang="en-US" sz="2800" dirty="0"/>
              <a:t>slights, indignities, put-downs, and insults that communicate hostile, derogatory, or negative messages to persons based on their marginalized group membership(s</a:t>
            </a:r>
            <a:r>
              <a:rPr lang="en-US" sz="2800" dirty="0" smtClean="0"/>
              <a:t>).</a:t>
            </a:r>
          </a:p>
          <a:p>
            <a:r>
              <a:rPr lang="en-US" sz="2800" dirty="0" smtClean="0"/>
              <a:t>Can </a:t>
            </a:r>
            <a:r>
              <a:rPr lang="en-US" sz="2800" dirty="0"/>
              <a:t>appear to be a compliment but contain a “metacommunication” or hidden insult to the target groups to which it is </a:t>
            </a:r>
            <a:r>
              <a:rPr lang="en-US" sz="2800" dirty="0" smtClean="0"/>
              <a:t>delivered.</a:t>
            </a:r>
          </a:p>
        </p:txBody>
      </p:sp>
      <p:sp>
        <p:nvSpPr>
          <p:cNvPr id="4" name="TextBox 3"/>
          <p:cNvSpPr txBox="1"/>
          <p:nvPr/>
        </p:nvSpPr>
        <p:spPr>
          <a:xfrm>
            <a:off x="494710" y="6307668"/>
            <a:ext cx="1376855" cy="369332"/>
          </a:xfrm>
          <a:prstGeom prst="rect">
            <a:avLst/>
          </a:prstGeom>
          <a:noFill/>
        </p:spPr>
        <p:txBody>
          <a:bodyPr wrap="square" rtlCol="0">
            <a:spAutoFit/>
          </a:bodyPr>
          <a:lstStyle/>
          <a:p>
            <a:r>
              <a:rPr lang="en-US" dirty="0">
                <a:solidFill>
                  <a:schemeClr val="tx1">
                    <a:lumMod val="65000"/>
                    <a:lumOff val="35000"/>
                  </a:schemeClr>
                </a:solidFill>
              </a:rPr>
              <a:t>(Sue, 2017</a:t>
            </a:r>
            <a:r>
              <a:rPr lang="en-US" dirty="0" smtClean="0">
                <a:solidFill>
                  <a:schemeClr val="tx1">
                    <a:lumMod val="65000"/>
                    <a:lumOff val="35000"/>
                  </a:schemeClr>
                </a:solidFill>
              </a:rPr>
              <a:t>)</a:t>
            </a:r>
            <a:endParaRPr lang="en-US" dirty="0">
              <a:solidFill>
                <a:schemeClr val="tx1">
                  <a:lumMod val="65000"/>
                  <a:lumOff val="35000"/>
                </a:schemeClr>
              </a:solidFill>
            </a:endParaRPr>
          </a:p>
        </p:txBody>
      </p:sp>
    </p:spTree>
    <p:extLst>
      <p:ext uri="{BB962C8B-B14F-4D97-AF65-F5344CB8AC3E}">
        <p14:creationId xmlns:p14="http://schemas.microsoft.com/office/powerpoint/2010/main" val="324115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Microaggressions</a:t>
            </a:r>
            <a:r>
              <a:rPr lang="en-US" sz="4000" dirty="0"/>
              <a:t> </a:t>
            </a:r>
          </a:p>
        </p:txBody>
      </p:sp>
      <p:sp>
        <p:nvSpPr>
          <p:cNvPr id="3" name="Content Placeholder 2"/>
          <p:cNvSpPr>
            <a:spLocks noGrp="1"/>
          </p:cNvSpPr>
          <p:nvPr>
            <p:ph idx="1"/>
          </p:nvPr>
        </p:nvSpPr>
        <p:spPr>
          <a:xfrm>
            <a:off x="420415" y="1816539"/>
            <a:ext cx="9398186" cy="3922110"/>
          </a:xfrm>
        </p:spPr>
        <p:txBody>
          <a:bodyPr>
            <a:noAutofit/>
          </a:bodyPr>
          <a:lstStyle/>
          <a:p>
            <a:pPr lvl="0"/>
            <a:r>
              <a:rPr lang="en-US" sz="2800" dirty="0" smtClean="0"/>
              <a:t>Often unconscious</a:t>
            </a:r>
          </a:p>
          <a:p>
            <a:pPr lvl="0"/>
            <a:r>
              <a:rPr lang="en-US" sz="2800" dirty="0" smtClean="0"/>
              <a:t>Intent vs. Impact</a:t>
            </a:r>
          </a:p>
          <a:p>
            <a:pPr lvl="0"/>
            <a:r>
              <a:rPr lang="en-US" sz="2800" dirty="0" smtClean="0"/>
              <a:t>Cumulative effect</a:t>
            </a:r>
          </a:p>
          <a:p>
            <a:pPr lvl="0"/>
            <a:r>
              <a:rPr lang="en-US" sz="2800" dirty="0" smtClean="0"/>
              <a:t>Similar to carbon monoxide—“invisible, but potentially lethal”—</a:t>
            </a:r>
            <a:r>
              <a:rPr lang="en-US" sz="2800" dirty="0"/>
              <a:t>continuous exposure to these types of interactions “can be a sort of death by a thousand cuts to the victim”.</a:t>
            </a:r>
          </a:p>
        </p:txBody>
      </p:sp>
      <p:sp>
        <p:nvSpPr>
          <p:cNvPr id="4" name="TextBox 3"/>
          <p:cNvSpPr txBox="1"/>
          <p:nvPr/>
        </p:nvSpPr>
        <p:spPr>
          <a:xfrm>
            <a:off x="703715" y="6307668"/>
            <a:ext cx="1376855" cy="369332"/>
          </a:xfrm>
          <a:prstGeom prst="rect">
            <a:avLst/>
          </a:prstGeom>
          <a:noFill/>
        </p:spPr>
        <p:txBody>
          <a:bodyPr wrap="square" rtlCol="0">
            <a:spAutoFit/>
          </a:bodyPr>
          <a:lstStyle/>
          <a:p>
            <a:r>
              <a:rPr lang="en-US" dirty="0">
                <a:solidFill>
                  <a:schemeClr val="tx1">
                    <a:lumMod val="65000"/>
                    <a:lumOff val="35000"/>
                  </a:schemeClr>
                </a:solidFill>
              </a:rPr>
              <a:t>(Sue, 2017</a:t>
            </a:r>
            <a:r>
              <a:rPr lang="en-US" dirty="0" smtClean="0">
                <a:solidFill>
                  <a:schemeClr val="tx1">
                    <a:lumMod val="65000"/>
                    <a:lumOff val="35000"/>
                  </a:schemeClr>
                </a:solidFill>
              </a:rPr>
              <a:t>)</a:t>
            </a:r>
            <a:endParaRPr lang="en-US" dirty="0">
              <a:solidFill>
                <a:schemeClr val="tx1">
                  <a:lumMod val="65000"/>
                  <a:lumOff val="35000"/>
                </a:schemeClr>
              </a:solidFill>
            </a:endParaRPr>
          </a:p>
        </p:txBody>
      </p:sp>
    </p:spTree>
    <p:extLst>
      <p:ext uri="{BB962C8B-B14F-4D97-AF65-F5344CB8AC3E}">
        <p14:creationId xmlns:p14="http://schemas.microsoft.com/office/powerpoint/2010/main" val="38894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Microaggressions: Impact</a:t>
            </a:r>
            <a:r>
              <a:rPr lang="en-US" sz="4000" dirty="0" smtClean="0"/>
              <a:t> </a:t>
            </a:r>
            <a:endParaRPr lang="en-US" sz="4000" dirty="0"/>
          </a:p>
        </p:txBody>
      </p:sp>
      <p:sp>
        <p:nvSpPr>
          <p:cNvPr id="3" name="Content Placeholder 2"/>
          <p:cNvSpPr>
            <a:spLocks noGrp="1"/>
          </p:cNvSpPr>
          <p:nvPr>
            <p:ph idx="1"/>
          </p:nvPr>
        </p:nvSpPr>
        <p:spPr>
          <a:xfrm>
            <a:off x="132735" y="1502980"/>
            <a:ext cx="9685866" cy="4235670"/>
          </a:xfrm>
        </p:spPr>
        <p:txBody>
          <a:bodyPr>
            <a:noAutofit/>
          </a:bodyPr>
          <a:lstStyle/>
          <a:p>
            <a:pPr lvl="0"/>
            <a:r>
              <a:rPr lang="en-US" sz="2800" dirty="0" smtClean="0"/>
              <a:t>Psychological </a:t>
            </a:r>
            <a:r>
              <a:rPr lang="en-US" sz="2800" dirty="0"/>
              <a:t>(anxiety)</a:t>
            </a:r>
          </a:p>
          <a:p>
            <a:pPr lvl="0"/>
            <a:r>
              <a:rPr lang="en-US" sz="2800" dirty="0"/>
              <a:t>Physical (stress)</a:t>
            </a:r>
          </a:p>
          <a:p>
            <a:pPr lvl="0"/>
            <a:r>
              <a:rPr lang="en-US" sz="2800" dirty="0"/>
              <a:t>Inequitable treatment (healthcare, education, employment, discipline)</a:t>
            </a:r>
          </a:p>
          <a:p>
            <a:pPr lvl="0"/>
            <a:r>
              <a:rPr lang="en-US" sz="2800" dirty="0"/>
              <a:t>Such messages mark:</a:t>
            </a:r>
          </a:p>
          <a:p>
            <a:pPr lvl="1"/>
            <a:r>
              <a:rPr lang="en-US" sz="2400" dirty="0"/>
              <a:t>Who belongs and who does </a:t>
            </a:r>
            <a:r>
              <a:rPr lang="en-US" sz="2400" dirty="0" smtClean="0"/>
              <a:t>not.</a:t>
            </a:r>
            <a:endParaRPr lang="en-US" sz="2400" dirty="0"/>
          </a:p>
          <a:p>
            <a:pPr lvl="1"/>
            <a:r>
              <a:rPr lang="en-US" sz="2400" dirty="0"/>
              <a:t>Who is worthy of empathy, care, and resources and who is not.</a:t>
            </a:r>
          </a:p>
        </p:txBody>
      </p:sp>
      <p:sp>
        <p:nvSpPr>
          <p:cNvPr id="4" name="TextBox 3"/>
          <p:cNvSpPr txBox="1"/>
          <p:nvPr/>
        </p:nvSpPr>
        <p:spPr>
          <a:xfrm>
            <a:off x="586149" y="6307668"/>
            <a:ext cx="1376855" cy="369332"/>
          </a:xfrm>
          <a:prstGeom prst="rect">
            <a:avLst/>
          </a:prstGeom>
          <a:noFill/>
        </p:spPr>
        <p:txBody>
          <a:bodyPr wrap="square" rtlCol="0">
            <a:spAutoFit/>
          </a:bodyPr>
          <a:lstStyle/>
          <a:p>
            <a:r>
              <a:rPr lang="en-US" dirty="0">
                <a:solidFill>
                  <a:schemeClr val="tx1">
                    <a:lumMod val="65000"/>
                    <a:lumOff val="35000"/>
                  </a:schemeClr>
                </a:solidFill>
              </a:rPr>
              <a:t>(Sue, 2017</a:t>
            </a:r>
            <a:r>
              <a:rPr lang="en-US" dirty="0" smtClean="0">
                <a:solidFill>
                  <a:schemeClr val="tx1">
                    <a:lumMod val="65000"/>
                    <a:lumOff val="35000"/>
                  </a:schemeClr>
                </a:solidFill>
              </a:rPr>
              <a:t>)</a:t>
            </a:r>
            <a:endParaRPr lang="en-US" dirty="0">
              <a:solidFill>
                <a:schemeClr val="tx1">
                  <a:lumMod val="65000"/>
                  <a:lumOff val="35000"/>
                </a:schemeClr>
              </a:solidFill>
            </a:endParaRPr>
          </a:p>
        </p:txBody>
      </p:sp>
    </p:spTree>
    <p:extLst>
      <p:ext uri="{BB962C8B-B14F-4D97-AF65-F5344CB8AC3E}">
        <p14:creationId xmlns:p14="http://schemas.microsoft.com/office/powerpoint/2010/main" val="22202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t>Prejudice, Discrimination, and Isms</a:t>
            </a:r>
            <a:endParaRPr lang="en-US" b="1" dirty="0"/>
          </a:p>
        </p:txBody>
      </p:sp>
      <p:sp>
        <p:nvSpPr>
          <p:cNvPr id="8" name="Content Placeholder 7"/>
          <p:cNvSpPr>
            <a:spLocks noGrp="1"/>
          </p:cNvSpPr>
          <p:nvPr>
            <p:ph idx="1"/>
          </p:nvPr>
        </p:nvSpPr>
        <p:spPr>
          <a:xfrm>
            <a:off x="195943" y="1280161"/>
            <a:ext cx="9875520" cy="4761202"/>
          </a:xfrm>
        </p:spPr>
        <p:txBody>
          <a:bodyPr>
            <a:normAutofit/>
          </a:bodyPr>
          <a:lstStyle/>
          <a:p>
            <a:r>
              <a:rPr lang="en-US" sz="2000" b="1" dirty="0"/>
              <a:t>Prejudice: </a:t>
            </a:r>
            <a:r>
              <a:rPr lang="en-US" sz="2000" dirty="0"/>
              <a:t>Learned negative beliefs about a social group or members of a group based on simplistic assumptions and stereotypes. Anyone can hold prejudices about other </a:t>
            </a:r>
            <a:r>
              <a:rPr lang="en-US" sz="2000" dirty="0" smtClean="0"/>
              <a:t>groups.</a:t>
            </a:r>
            <a:endParaRPr lang="en-US" sz="2000" dirty="0"/>
          </a:p>
          <a:p>
            <a:r>
              <a:rPr lang="en-US" sz="2000" b="1" dirty="0" smtClean="0"/>
              <a:t>Discrimination</a:t>
            </a:r>
            <a:r>
              <a:rPr lang="en-US" sz="2000" b="1" dirty="0"/>
              <a:t>: </a:t>
            </a:r>
            <a:r>
              <a:rPr lang="en-US" sz="2000" dirty="0"/>
              <a:t>The action of limiting access to goods, opportunities, or resources or negatively singling out someone for unequal treatment based on group membership. Discrimination is perpetuated by individuals and institutions and can happen whenever someone has the power to deny opportunity or </a:t>
            </a:r>
            <a:r>
              <a:rPr lang="en-US" sz="2000" dirty="0" smtClean="0"/>
              <a:t>resources.</a:t>
            </a:r>
            <a:endParaRPr lang="en-US" sz="2000" dirty="0"/>
          </a:p>
          <a:p>
            <a:r>
              <a:rPr lang="en-US" sz="2000" b="1" dirty="0" smtClean="0"/>
              <a:t>Ism (e.g., Racism, Ableism, Sexism, Heterosexism, Ageism, Classism):</a:t>
            </a:r>
            <a:r>
              <a:rPr lang="en-US" sz="2000" dirty="0" smtClean="0"/>
              <a:t> </a:t>
            </a:r>
            <a:r>
              <a:rPr lang="en-US" sz="2000" dirty="0"/>
              <a:t>A centuries-long, multi-faceted, and self-perpetuating system of oppression in which </a:t>
            </a:r>
            <a:r>
              <a:rPr lang="en-US" sz="2000" dirty="0" smtClean="0"/>
              <a:t>some people </a:t>
            </a:r>
            <a:r>
              <a:rPr lang="en-US" sz="2000" dirty="0"/>
              <a:t>have greater access to political, economic, and ideological power, and as a group have benefitted from the continued and cumulative impact of that power</a:t>
            </a:r>
            <a:r>
              <a:rPr lang="en-US" sz="2000" dirty="0" smtClean="0"/>
              <a:t>.</a:t>
            </a:r>
            <a:endParaRPr lang="en-US" sz="3200" dirty="0"/>
          </a:p>
          <a:p>
            <a:r>
              <a:rPr lang="en-US" sz="2000" i="1" dirty="0" smtClean="0"/>
              <a:t>Ism </a:t>
            </a:r>
            <a:r>
              <a:rPr lang="en-US" sz="2000" i="1" dirty="0"/>
              <a:t>= (Prejudice + Discrimination) X (</a:t>
            </a:r>
            <a:r>
              <a:rPr lang="en-US" sz="2000" b="1" i="1" dirty="0"/>
              <a:t>Power</a:t>
            </a:r>
            <a:r>
              <a:rPr lang="en-US" sz="2000" i="1" dirty="0"/>
              <a:t> +</a:t>
            </a:r>
            <a:r>
              <a:rPr lang="en-US" sz="2000" b="1" i="1" dirty="0"/>
              <a:t>Time</a:t>
            </a:r>
            <a:r>
              <a:rPr lang="en-US" sz="2000" i="1" dirty="0"/>
              <a:t>) </a:t>
            </a:r>
            <a:endParaRPr lang="en-US" sz="3200" i="1" dirty="0"/>
          </a:p>
        </p:txBody>
      </p:sp>
      <p:sp>
        <p:nvSpPr>
          <p:cNvPr id="9" name="Rectangle 8"/>
          <p:cNvSpPr/>
          <p:nvPr/>
        </p:nvSpPr>
        <p:spPr>
          <a:xfrm>
            <a:off x="533340" y="6248796"/>
            <a:ext cx="1824538" cy="369332"/>
          </a:xfrm>
          <a:prstGeom prst="rect">
            <a:avLst/>
          </a:prstGeom>
        </p:spPr>
        <p:txBody>
          <a:bodyPr wrap="none">
            <a:spAutoFit/>
          </a:bodyPr>
          <a:lstStyle/>
          <a:p>
            <a:r>
              <a:rPr lang="en-US" dirty="0">
                <a:solidFill>
                  <a:schemeClr val="tx1">
                    <a:lumMod val="65000"/>
                    <a:lumOff val="35000"/>
                  </a:schemeClr>
                </a:solidFill>
              </a:rPr>
              <a:t>(Schmidt, 2019)</a:t>
            </a:r>
          </a:p>
        </p:txBody>
      </p:sp>
    </p:spTree>
    <p:extLst>
      <p:ext uri="{BB962C8B-B14F-4D97-AF65-F5344CB8AC3E}">
        <p14:creationId xmlns:p14="http://schemas.microsoft.com/office/powerpoint/2010/main" val="42255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609600"/>
            <a:ext cx="9797143" cy="1320800"/>
          </a:xfrm>
        </p:spPr>
        <p:txBody>
          <a:bodyPr/>
          <a:lstStyle/>
          <a:p>
            <a:r>
              <a:rPr lang="en-US" b="1" dirty="0" smtClean="0"/>
              <a:t>Systemic Power, Privilege, and Oppression</a:t>
            </a:r>
            <a:endParaRPr lang="en-US" b="1" dirty="0"/>
          </a:p>
        </p:txBody>
      </p:sp>
      <p:pic>
        <p:nvPicPr>
          <p:cNvPr id="6146" name="Picture 2" descr="https://lh6.googleusercontent.com/hq3Nws3rJqk_4Ibk1F0m0Pkmxr30GMyxYCcRWTztfrwFZ9lzXCUqUmKBk9mamoUAW_0PyHBOciEketzp185YEWyEYy06EQQmQdHxZ8tClfcvUcnKRQKB4UWnlO58kUml-WGFd0X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9682" y="1471991"/>
            <a:ext cx="5248039" cy="504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618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83" y="609600"/>
            <a:ext cx="9438289" cy="1320800"/>
          </a:xfrm>
        </p:spPr>
        <p:txBody>
          <a:bodyPr/>
          <a:lstStyle/>
          <a:p>
            <a:pPr algn="ctr"/>
            <a:r>
              <a:rPr lang="en-US" b="1" dirty="0" smtClean="0"/>
              <a:t>Power</a:t>
            </a:r>
            <a:endParaRPr lang="en-US" b="1" dirty="0"/>
          </a:p>
        </p:txBody>
      </p:sp>
      <p:sp>
        <p:nvSpPr>
          <p:cNvPr id="3" name="Content Placeholder 2"/>
          <p:cNvSpPr>
            <a:spLocks noGrp="1"/>
          </p:cNvSpPr>
          <p:nvPr>
            <p:ph idx="1"/>
          </p:nvPr>
        </p:nvSpPr>
        <p:spPr>
          <a:xfrm>
            <a:off x="388883" y="1545021"/>
            <a:ext cx="10005848" cy="4496341"/>
          </a:xfrm>
        </p:spPr>
        <p:txBody>
          <a:bodyPr>
            <a:noAutofit/>
          </a:bodyPr>
          <a:lstStyle/>
          <a:p>
            <a:r>
              <a:rPr lang="en-US" sz="2400" dirty="0" smtClean="0"/>
              <a:t>The </a:t>
            </a:r>
            <a:r>
              <a:rPr lang="en-US" sz="2400" dirty="0"/>
              <a:t>ability to achieve goals even when others oppose those </a:t>
            </a:r>
            <a:r>
              <a:rPr lang="en-US" sz="2400" dirty="0" smtClean="0"/>
              <a:t>goals.</a:t>
            </a:r>
            <a:endParaRPr lang="en-US" sz="3600" dirty="0" smtClean="0"/>
          </a:p>
          <a:p>
            <a:r>
              <a:rPr lang="en-US" sz="2400" dirty="0" smtClean="0"/>
              <a:t>Not </a:t>
            </a:r>
            <a:r>
              <a:rPr lang="en-US" sz="2400" dirty="0"/>
              <a:t>inherently bad. Think of it like fire, it can be beneficial or it can be destructive.</a:t>
            </a:r>
            <a:endParaRPr lang="en-US" sz="3600" dirty="0"/>
          </a:p>
          <a:p>
            <a:r>
              <a:rPr lang="en-US" sz="2400" dirty="0" smtClean="0"/>
              <a:t>Unequally distributed in </a:t>
            </a:r>
            <a:r>
              <a:rPr lang="en-US" sz="2400" dirty="0"/>
              <a:t>the United States in (at least) three ways that result in systemic </a:t>
            </a:r>
            <a:r>
              <a:rPr lang="en-US" sz="2400" dirty="0" smtClean="0"/>
              <a:t>oppression:</a:t>
            </a:r>
            <a:endParaRPr lang="en-US" sz="2400" dirty="0"/>
          </a:p>
          <a:p>
            <a:pPr lvl="1"/>
            <a:r>
              <a:rPr lang="en-US" sz="2000" b="1" dirty="0" smtClean="0"/>
              <a:t>Political </a:t>
            </a:r>
            <a:r>
              <a:rPr lang="en-US" sz="2000" b="1" dirty="0"/>
              <a:t>Power:</a:t>
            </a:r>
            <a:r>
              <a:rPr lang="en-US" sz="2000" dirty="0"/>
              <a:t> The ability to create and enforce laws and policies that govern the access and use of institutions, resources, and </a:t>
            </a:r>
            <a:r>
              <a:rPr lang="en-US" sz="2000" dirty="0" smtClean="0"/>
              <a:t>opportunities.</a:t>
            </a:r>
            <a:endParaRPr lang="en-US" sz="2000" b="1" dirty="0"/>
          </a:p>
          <a:p>
            <a:pPr lvl="1"/>
            <a:r>
              <a:rPr lang="en-US" sz="2000" b="1" dirty="0" smtClean="0"/>
              <a:t>Economic </a:t>
            </a:r>
            <a:r>
              <a:rPr lang="en-US" sz="2000" b="1" dirty="0"/>
              <a:t>Power:</a:t>
            </a:r>
            <a:r>
              <a:rPr lang="en-US" sz="2000" dirty="0"/>
              <a:t> The ability to access, distribute, and accumulate resources such as capital, trade, land, and production </a:t>
            </a:r>
            <a:r>
              <a:rPr lang="en-US" sz="2000" dirty="0" smtClean="0"/>
              <a:t>chains.</a:t>
            </a:r>
            <a:endParaRPr lang="en-US" sz="2000" b="1" dirty="0"/>
          </a:p>
          <a:p>
            <a:pPr lvl="1"/>
            <a:r>
              <a:rPr lang="en-US" sz="2000" b="1" dirty="0" smtClean="0"/>
              <a:t>Ideological </a:t>
            </a:r>
            <a:r>
              <a:rPr lang="en-US" sz="2000" b="1" dirty="0"/>
              <a:t>Power:</a:t>
            </a:r>
            <a:r>
              <a:rPr lang="en-US" sz="2000" dirty="0"/>
              <a:t> The ability to shape societal norms, values, and aesthetics in ways that determine what (and who) is considered to be normal, appropriate, just, right, or valuable. </a:t>
            </a:r>
            <a:endParaRPr lang="en-US" sz="3600" dirty="0" smtClean="0"/>
          </a:p>
        </p:txBody>
      </p:sp>
      <p:sp>
        <p:nvSpPr>
          <p:cNvPr id="4" name="TextBox 3"/>
          <p:cNvSpPr txBox="1"/>
          <p:nvPr/>
        </p:nvSpPr>
        <p:spPr>
          <a:xfrm>
            <a:off x="504151" y="6309364"/>
            <a:ext cx="1824538" cy="369332"/>
          </a:xfrm>
          <a:prstGeom prst="rect">
            <a:avLst/>
          </a:prstGeom>
          <a:noFill/>
        </p:spPr>
        <p:txBody>
          <a:bodyPr wrap="none" rtlCol="0">
            <a:spAutoFit/>
          </a:bodyPr>
          <a:lstStyle/>
          <a:p>
            <a:r>
              <a:rPr lang="en-US" dirty="0" smtClean="0">
                <a:solidFill>
                  <a:schemeClr val="tx1">
                    <a:lumMod val="65000"/>
                    <a:lumOff val="35000"/>
                  </a:schemeClr>
                </a:solidFill>
              </a:rPr>
              <a:t>(Schmidt, 2019)</a:t>
            </a:r>
            <a:endParaRPr lang="en-US" dirty="0">
              <a:solidFill>
                <a:schemeClr val="tx1">
                  <a:lumMod val="65000"/>
                  <a:lumOff val="35000"/>
                </a:schemeClr>
              </a:solidFill>
            </a:endParaRPr>
          </a:p>
        </p:txBody>
      </p:sp>
    </p:spTree>
    <p:extLst>
      <p:ext uri="{BB962C8B-B14F-4D97-AF65-F5344CB8AC3E}">
        <p14:creationId xmlns:p14="http://schemas.microsoft.com/office/powerpoint/2010/main" val="365467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83" y="609600"/>
            <a:ext cx="9438289" cy="1320800"/>
          </a:xfrm>
        </p:spPr>
        <p:txBody>
          <a:bodyPr/>
          <a:lstStyle/>
          <a:p>
            <a:pPr algn="ctr"/>
            <a:r>
              <a:rPr lang="en-US" b="1" dirty="0" smtClean="0"/>
              <a:t>Privilege</a:t>
            </a:r>
            <a:endParaRPr lang="en-US" b="1" dirty="0"/>
          </a:p>
        </p:txBody>
      </p:sp>
      <p:sp>
        <p:nvSpPr>
          <p:cNvPr id="3" name="Content Placeholder 2"/>
          <p:cNvSpPr>
            <a:spLocks noGrp="1"/>
          </p:cNvSpPr>
          <p:nvPr>
            <p:ph idx="1"/>
          </p:nvPr>
        </p:nvSpPr>
        <p:spPr>
          <a:xfrm>
            <a:off x="388883" y="1545021"/>
            <a:ext cx="10005848" cy="4496341"/>
          </a:xfrm>
        </p:spPr>
        <p:txBody>
          <a:bodyPr>
            <a:normAutofit/>
          </a:bodyPr>
          <a:lstStyle/>
          <a:p>
            <a:r>
              <a:rPr lang="en-US" sz="2800" dirty="0" smtClean="0"/>
              <a:t>Unearned access to social power based on membership in a social group.</a:t>
            </a:r>
          </a:p>
          <a:p>
            <a:r>
              <a:rPr lang="en-US" sz="2800" dirty="0" smtClean="0"/>
              <a:t>Systemic </a:t>
            </a:r>
            <a:r>
              <a:rPr lang="en-US" sz="2800" dirty="0"/>
              <a:t>favoring, enriching, valuing, validating, and including of certain social identities over </a:t>
            </a:r>
            <a:r>
              <a:rPr lang="en-US" sz="2800" dirty="0" smtClean="0"/>
              <a:t>others.</a:t>
            </a:r>
          </a:p>
          <a:p>
            <a:r>
              <a:rPr lang="en-US" sz="2800" dirty="0" smtClean="0"/>
              <a:t>Social </a:t>
            </a:r>
            <a:r>
              <a:rPr lang="en-US" sz="2800" dirty="0"/>
              <a:t>arrangements cause privileges to flow to certain groups whether or not they are earned, without awareness or intent, even if there is a desire not to be </a:t>
            </a:r>
            <a:r>
              <a:rPr lang="en-US" sz="2800" dirty="0" smtClean="0"/>
              <a:t>privileged.</a:t>
            </a:r>
          </a:p>
          <a:p>
            <a:r>
              <a:rPr lang="en-US" sz="2800" dirty="0" smtClean="0"/>
              <a:t>Individuals </a:t>
            </a:r>
            <a:r>
              <a:rPr lang="en-US" sz="2800" dirty="0"/>
              <a:t>cannot “opt out” of systems of privilege; these systems are inherent to the society in which we live</a:t>
            </a:r>
            <a:r>
              <a:rPr lang="en-US" sz="2800" dirty="0" smtClean="0"/>
              <a:t>.</a:t>
            </a:r>
          </a:p>
        </p:txBody>
      </p:sp>
      <p:sp>
        <p:nvSpPr>
          <p:cNvPr id="4" name="TextBox 3"/>
          <p:cNvSpPr txBox="1"/>
          <p:nvPr/>
        </p:nvSpPr>
        <p:spPr>
          <a:xfrm>
            <a:off x="595594" y="6152608"/>
            <a:ext cx="2297424" cy="646331"/>
          </a:xfrm>
          <a:prstGeom prst="rect">
            <a:avLst/>
          </a:prstGeom>
          <a:noFill/>
        </p:spPr>
        <p:txBody>
          <a:bodyPr wrap="none" rtlCol="0">
            <a:spAutoFit/>
          </a:bodyPr>
          <a:lstStyle/>
          <a:p>
            <a:r>
              <a:rPr lang="en-US" dirty="0" smtClean="0">
                <a:solidFill>
                  <a:schemeClr val="tx1">
                    <a:lumMod val="65000"/>
                    <a:lumOff val="35000"/>
                  </a:schemeClr>
                </a:solidFill>
              </a:rPr>
              <a:t>(Adams </a:t>
            </a:r>
            <a:r>
              <a:rPr lang="en-US" dirty="0">
                <a:solidFill>
                  <a:schemeClr val="tx1">
                    <a:lumMod val="65000"/>
                    <a:lumOff val="35000"/>
                  </a:schemeClr>
                </a:solidFill>
              </a:rPr>
              <a:t>et al., 2018)</a:t>
            </a:r>
            <a:endParaRPr lang="en-US" sz="24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219339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Oppression</a:t>
            </a:r>
            <a:endParaRPr lang="en-US" b="1" dirty="0"/>
          </a:p>
        </p:txBody>
      </p:sp>
      <p:sp>
        <p:nvSpPr>
          <p:cNvPr id="3" name="Content Placeholder 2"/>
          <p:cNvSpPr>
            <a:spLocks noGrp="1"/>
          </p:cNvSpPr>
          <p:nvPr>
            <p:ph idx="1"/>
          </p:nvPr>
        </p:nvSpPr>
        <p:spPr>
          <a:xfrm>
            <a:off x="677334" y="1476103"/>
            <a:ext cx="8596668" cy="4565259"/>
          </a:xfrm>
        </p:spPr>
        <p:txBody>
          <a:bodyPr>
            <a:normAutofit/>
          </a:bodyPr>
          <a:lstStyle/>
          <a:p>
            <a:r>
              <a:rPr lang="en-US" sz="2800" dirty="0"/>
              <a:t>Systemic devaluing, undermining, marginalizing, and disadvantaging of certain social identities in contrast to the privileged </a:t>
            </a:r>
            <a:r>
              <a:rPr lang="en-US" sz="2800" dirty="0" smtClean="0"/>
              <a:t>norm.</a:t>
            </a:r>
          </a:p>
          <a:p>
            <a:r>
              <a:rPr lang="en-US" sz="2800" dirty="0"/>
              <a:t>I</a:t>
            </a:r>
            <a:r>
              <a:rPr lang="en-US" sz="2800" dirty="0" smtClean="0"/>
              <a:t>nstitutionalized </a:t>
            </a:r>
            <a:r>
              <a:rPr lang="en-US" sz="2800" dirty="0"/>
              <a:t>power that is historically formed and maintained via the domination of the rights and interests of certain social identity groups over, and often at the expense of, the rights and interests of other social identity groups</a:t>
            </a:r>
            <a:r>
              <a:rPr lang="en-US" sz="2800" dirty="0" smtClean="0"/>
              <a:t>.</a:t>
            </a:r>
            <a:endParaRPr lang="en-US" sz="2800" dirty="0"/>
          </a:p>
        </p:txBody>
      </p:sp>
      <p:sp>
        <p:nvSpPr>
          <p:cNvPr id="4" name="Rectangle 3"/>
          <p:cNvSpPr/>
          <p:nvPr/>
        </p:nvSpPr>
        <p:spPr>
          <a:xfrm>
            <a:off x="526856" y="6188675"/>
            <a:ext cx="2490649" cy="646331"/>
          </a:xfrm>
          <a:prstGeom prst="rect">
            <a:avLst/>
          </a:prstGeom>
        </p:spPr>
        <p:txBody>
          <a:bodyPr wrap="square">
            <a:spAutoFit/>
          </a:bodyPr>
          <a:lstStyle/>
          <a:p>
            <a:r>
              <a:rPr lang="en-US" dirty="0">
                <a:solidFill>
                  <a:schemeClr val="tx1">
                    <a:lumMod val="65000"/>
                    <a:lumOff val="35000"/>
                  </a:schemeClr>
                </a:solidFill>
              </a:rPr>
              <a:t>(Adams et al., 2018)</a:t>
            </a:r>
            <a:endParaRPr lang="en-US" sz="24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227318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35131" y="156119"/>
            <a:ext cx="4519749" cy="5774418"/>
          </a:xfrm>
          <a:ln>
            <a:solidFill>
              <a:schemeClr val="accent3">
                <a:lumMod val="50000"/>
              </a:schemeClr>
            </a:solidFill>
          </a:ln>
        </p:spPr>
        <p:txBody>
          <a:bodyPr>
            <a:noAutofit/>
          </a:bodyPr>
          <a:lstStyle/>
          <a:p>
            <a:pPr marL="0" indent="0" algn="ctr">
              <a:buNone/>
            </a:pPr>
            <a:r>
              <a:rPr lang="en-US" sz="2000" b="1" u="sng" dirty="0" smtClean="0">
                <a:solidFill>
                  <a:schemeClr val="accent1"/>
                </a:solidFill>
              </a:rPr>
              <a:t>Oppressed Groups</a:t>
            </a:r>
          </a:p>
          <a:p>
            <a:pPr lvl="0">
              <a:buClr>
                <a:srgbClr val="4F81BD"/>
              </a:buClr>
            </a:pPr>
            <a:r>
              <a:rPr lang="en-US" sz="2000" dirty="0" smtClean="0"/>
              <a:t>Have less access to power and resources</a:t>
            </a:r>
          </a:p>
          <a:p>
            <a:pPr lvl="0">
              <a:buClr>
                <a:srgbClr val="4F81BD"/>
              </a:buClr>
            </a:pPr>
            <a:r>
              <a:rPr lang="en-US" sz="2000" dirty="0" smtClean="0"/>
              <a:t>Generally </a:t>
            </a:r>
            <a:r>
              <a:rPr lang="en-US" sz="2000" dirty="0"/>
              <a:t>assumed to be </a:t>
            </a:r>
            <a:r>
              <a:rPr lang="en-US" sz="2000" dirty="0" smtClean="0"/>
              <a:t>“</a:t>
            </a:r>
            <a:r>
              <a:rPr lang="en-US" sz="2000" dirty="0"/>
              <a:t>less than,” “inferior” or “</a:t>
            </a:r>
            <a:r>
              <a:rPr lang="en-US" sz="2000" dirty="0" smtClean="0"/>
              <a:t>deficient”</a:t>
            </a:r>
          </a:p>
          <a:p>
            <a:pPr lvl="0">
              <a:buClr>
                <a:srgbClr val="4F81BD"/>
              </a:buClr>
            </a:pPr>
            <a:r>
              <a:rPr lang="en-US" sz="2000" dirty="0" smtClean="0"/>
              <a:t>Often </a:t>
            </a:r>
            <a:r>
              <a:rPr lang="en-US" sz="2000" dirty="0"/>
              <a:t>feel the need to assimilate or to fit in; afraid the challenge the status </a:t>
            </a:r>
            <a:r>
              <a:rPr lang="en-US" sz="2000" dirty="0" smtClean="0"/>
              <a:t>quo</a:t>
            </a:r>
          </a:p>
          <a:p>
            <a:pPr lvl="0">
              <a:buClr>
                <a:srgbClr val="4F81BD"/>
              </a:buClr>
            </a:pPr>
            <a:r>
              <a:rPr lang="en-US" sz="2000" dirty="0" smtClean="0"/>
              <a:t>Have </a:t>
            </a:r>
            <a:r>
              <a:rPr lang="en-US" sz="2000" dirty="0"/>
              <a:t>their truth and experiences questioned and </a:t>
            </a:r>
            <a:r>
              <a:rPr lang="en-US" sz="2000" dirty="0" smtClean="0"/>
              <a:t>invalidated</a:t>
            </a:r>
          </a:p>
          <a:p>
            <a:pPr lvl="0">
              <a:buClr>
                <a:srgbClr val="4F81BD"/>
              </a:buClr>
            </a:pPr>
            <a:r>
              <a:rPr lang="en-US" sz="2000" dirty="0" smtClean="0"/>
              <a:t>Relegated </a:t>
            </a:r>
            <a:r>
              <a:rPr lang="en-US" sz="2000" dirty="0"/>
              <a:t>to the outer edge of </a:t>
            </a:r>
            <a:r>
              <a:rPr lang="en-US" sz="2000" dirty="0" smtClean="0"/>
              <a:t>society/community</a:t>
            </a:r>
          </a:p>
          <a:p>
            <a:pPr lvl="0">
              <a:buClr>
                <a:srgbClr val="4F81BD"/>
              </a:buClr>
            </a:pPr>
            <a:r>
              <a:rPr lang="en-US" sz="2000" dirty="0" smtClean="0"/>
              <a:t>Sometimes </a:t>
            </a:r>
            <a:r>
              <a:rPr lang="en-US" sz="2000" dirty="0"/>
              <a:t>challenged to find their voice or speak </a:t>
            </a:r>
            <a:r>
              <a:rPr lang="en-US" sz="2000" dirty="0" smtClean="0"/>
              <a:t>up</a:t>
            </a:r>
          </a:p>
          <a:p>
            <a:pPr lvl="0">
              <a:buClr>
                <a:srgbClr val="4F81BD"/>
              </a:buClr>
            </a:pPr>
            <a:r>
              <a:rPr lang="en-US" sz="2000" dirty="0" smtClean="0"/>
              <a:t>Very </a:t>
            </a:r>
            <a:r>
              <a:rPr lang="en-US" sz="2000" dirty="0"/>
              <a:t>aware of oppression</a:t>
            </a:r>
          </a:p>
        </p:txBody>
      </p:sp>
      <p:sp>
        <p:nvSpPr>
          <p:cNvPr id="8" name="Content Placeholder 7"/>
          <p:cNvSpPr>
            <a:spLocks noGrp="1"/>
          </p:cNvSpPr>
          <p:nvPr>
            <p:ph sz="half" idx="2"/>
          </p:nvPr>
        </p:nvSpPr>
        <p:spPr>
          <a:xfrm>
            <a:off x="4754880" y="156119"/>
            <a:ext cx="4650377" cy="5774418"/>
          </a:xfrm>
          <a:ln>
            <a:solidFill>
              <a:schemeClr val="accent3">
                <a:lumMod val="50000"/>
              </a:schemeClr>
            </a:solidFill>
          </a:ln>
        </p:spPr>
        <p:txBody>
          <a:bodyPr>
            <a:normAutofit/>
          </a:bodyPr>
          <a:lstStyle/>
          <a:p>
            <a:pPr marL="0" indent="0" algn="ctr">
              <a:buNone/>
            </a:pPr>
            <a:r>
              <a:rPr lang="en-US" sz="2000" b="1" u="sng" dirty="0" smtClean="0">
                <a:solidFill>
                  <a:schemeClr val="accent1"/>
                </a:solidFill>
              </a:rPr>
              <a:t>Privileged Groups</a:t>
            </a:r>
          </a:p>
          <a:p>
            <a:pPr lvl="0">
              <a:buClr>
                <a:srgbClr val="4F81BD"/>
              </a:buClr>
            </a:pPr>
            <a:r>
              <a:rPr lang="en-US" sz="2000" dirty="0" smtClean="0"/>
              <a:t>Define what is normal</a:t>
            </a:r>
          </a:p>
          <a:p>
            <a:pPr lvl="0">
              <a:buClr>
                <a:srgbClr val="4F81BD"/>
              </a:buClr>
            </a:pPr>
            <a:r>
              <a:rPr lang="en-US" sz="2000" dirty="0" smtClean="0"/>
              <a:t>Make or benefit from the rules</a:t>
            </a:r>
          </a:p>
          <a:p>
            <a:pPr lvl="0">
              <a:buClr>
                <a:srgbClr val="4F81BD"/>
              </a:buClr>
            </a:pPr>
            <a:r>
              <a:rPr lang="en-US" sz="2000" dirty="0" smtClean="0"/>
              <a:t>Have </a:t>
            </a:r>
            <a:r>
              <a:rPr lang="en-US" sz="2000" dirty="0"/>
              <a:t>greater access to power and </a:t>
            </a:r>
            <a:r>
              <a:rPr lang="en-US" sz="2000" dirty="0" smtClean="0"/>
              <a:t>resources</a:t>
            </a:r>
          </a:p>
          <a:p>
            <a:pPr lvl="0">
              <a:buClr>
                <a:srgbClr val="4F81BD"/>
              </a:buClr>
            </a:pPr>
            <a:r>
              <a:rPr lang="en-US" sz="2000" dirty="0" smtClean="0"/>
              <a:t>Generally </a:t>
            </a:r>
            <a:r>
              <a:rPr lang="en-US" sz="2000" dirty="0"/>
              <a:t>assumed to be “greater than” or “better </a:t>
            </a:r>
            <a:r>
              <a:rPr lang="en-US" sz="2000" dirty="0" smtClean="0"/>
              <a:t>than”</a:t>
            </a:r>
          </a:p>
          <a:p>
            <a:pPr lvl="0">
              <a:buClr>
                <a:srgbClr val="4F81BD"/>
              </a:buClr>
            </a:pPr>
            <a:r>
              <a:rPr lang="en-US" sz="2000" dirty="0" smtClean="0"/>
              <a:t>Given </a:t>
            </a:r>
            <a:r>
              <a:rPr lang="en-US" sz="2000" dirty="0"/>
              <a:t>the benefit of the </a:t>
            </a:r>
            <a:r>
              <a:rPr lang="en-US" sz="2000" dirty="0" smtClean="0"/>
              <a:t>doubt</a:t>
            </a:r>
          </a:p>
          <a:p>
            <a:pPr lvl="0">
              <a:buClr>
                <a:srgbClr val="4F81BD"/>
              </a:buClr>
            </a:pPr>
            <a:r>
              <a:rPr lang="en-US" sz="2000" dirty="0" smtClean="0"/>
              <a:t>Sometimes </a:t>
            </a:r>
            <a:r>
              <a:rPr lang="en-US" sz="2000" dirty="0"/>
              <a:t>feel they have to defend </a:t>
            </a:r>
            <a:r>
              <a:rPr lang="en-US" sz="2000" dirty="0" smtClean="0"/>
              <a:t>themselves</a:t>
            </a:r>
          </a:p>
          <a:p>
            <a:pPr lvl="0">
              <a:buClr>
                <a:srgbClr val="4F81BD"/>
              </a:buClr>
            </a:pPr>
            <a:r>
              <a:rPr lang="en-US" sz="2000" dirty="0" smtClean="0"/>
              <a:t>Often </a:t>
            </a:r>
            <a:r>
              <a:rPr lang="en-US" sz="2000" dirty="0"/>
              <a:t>unaware of privilege</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4210552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Evidence Based Practice</a:t>
            </a:r>
            <a:endParaRPr lang="en-US" b="1" dirty="0"/>
          </a:p>
        </p:txBody>
      </p:sp>
      <p:pic>
        <p:nvPicPr>
          <p:cNvPr id="3074" name="Picture 2" descr="Evidence-based practice and innovation | Sustaining Commun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2318" y="1711234"/>
            <a:ext cx="4926700" cy="43438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7334" y="6322423"/>
            <a:ext cx="2640632" cy="369332"/>
          </a:xfrm>
          <a:prstGeom prst="rect">
            <a:avLst/>
          </a:prstGeom>
          <a:noFill/>
        </p:spPr>
        <p:txBody>
          <a:bodyPr wrap="square" rtlCol="0">
            <a:spAutoFit/>
          </a:bodyPr>
          <a:lstStyle/>
          <a:p>
            <a:r>
              <a:rPr lang="en-US" dirty="0" smtClean="0">
                <a:solidFill>
                  <a:schemeClr val="tx1">
                    <a:lumMod val="65000"/>
                    <a:lumOff val="35000"/>
                  </a:schemeClr>
                </a:solidFill>
              </a:rPr>
              <a:t>(Portney, 2020)</a:t>
            </a:r>
            <a:endParaRPr lang="en-US" dirty="0">
              <a:solidFill>
                <a:schemeClr val="tx1">
                  <a:lumMod val="65000"/>
                  <a:lumOff val="35000"/>
                </a:schemeClr>
              </a:solidFill>
            </a:endParaRPr>
          </a:p>
        </p:txBody>
      </p:sp>
    </p:spTree>
    <p:extLst>
      <p:ext uri="{BB962C8B-B14F-4D97-AF65-F5344CB8AC3E}">
        <p14:creationId xmlns:p14="http://schemas.microsoft.com/office/powerpoint/2010/main" val="1573259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6"/>
          <p:cNvSpPr>
            <a:spLocks noGrp="1"/>
          </p:cNvSpPr>
          <p:nvPr>
            <p:ph idx="1"/>
          </p:nvPr>
        </p:nvSpPr>
        <p:spPr>
          <a:ln>
            <a:solidFill>
              <a:schemeClr val="bg1"/>
            </a:solidFill>
          </a:ln>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4800" b="1" dirty="0">
              <a:ln/>
              <a:solidFill>
                <a:schemeClr val="accent1"/>
              </a:solidFill>
            </a:endParaRPr>
          </a:p>
          <a:p>
            <a:pPr algn="ctr"/>
            <a:r>
              <a:rPr lang="en-US" sz="4800" b="1" dirty="0">
                <a:ln/>
                <a:solidFill>
                  <a:schemeClr val="accent1"/>
                </a:solidFill>
              </a:rPr>
              <a:t>Beyond Guilt and Shame</a:t>
            </a:r>
          </a:p>
        </p:txBody>
      </p:sp>
    </p:spTree>
    <p:extLst>
      <p:ext uri="{BB962C8B-B14F-4D97-AF65-F5344CB8AC3E}">
        <p14:creationId xmlns:p14="http://schemas.microsoft.com/office/powerpoint/2010/main" val="3050772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2811"/>
          </a:xfrm>
        </p:spPr>
        <p:txBody>
          <a:bodyPr/>
          <a:lstStyle/>
          <a:p>
            <a:pPr algn="ctr"/>
            <a:r>
              <a:rPr lang="en-US" b="1" dirty="0" smtClean="0"/>
              <a:t>Empowerment</a:t>
            </a:r>
            <a:endParaRPr lang="en-US" b="1" dirty="0"/>
          </a:p>
        </p:txBody>
      </p:sp>
      <p:sp>
        <p:nvSpPr>
          <p:cNvPr id="3" name="Content Placeholder 2"/>
          <p:cNvSpPr>
            <a:spLocks noGrp="1"/>
          </p:cNvSpPr>
          <p:nvPr>
            <p:ph idx="1"/>
          </p:nvPr>
        </p:nvSpPr>
        <p:spPr>
          <a:xfrm>
            <a:off x="391886" y="1332411"/>
            <a:ext cx="9274628" cy="4994763"/>
          </a:xfrm>
        </p:spPr>
        <p:txBody>
          <a:bodyPr>
            <a:normAutofit/>
          </a:bodyPr>
          <a:lstStyle/>
          <a:p>
            <a:pPr lvl="0"/>
            <a:r>
              <a:rPr lang="en-US" sz="2000" dirty="0" smtClean="0"/>
              <a:t>Refuse </a:t>
            </a:r>
            <a:r>
              <a:rPr lang="en-US" sz="2000" dirty="0"/>
              <a:t>to accept the dominant ideology and the inferior status assigned to them in a system of oppression.</a:t>
            </a:r>
          </a:p>
          <a:p>
            <a:pPr lvl="0"/>
            <a:r>
              <a:rPr lang="en-US" sz="2000" dirty="0"/>
              <a:t>Work to overcome the internalized aspects of oppression they were socialized to accept.</a:t>
            </a:r>
          </a:p>
          <a:p>
            <a:pPr lvl="0"/>
            <a:r>
              <a:rPr lang="en-US" sz="2000" dirty="0"/>
              <a:t>Take actions to redistribute social power more equitably.</a:t>
            </a:r>
          </a:p>
          <a:p>
            <a:pPr lvl="0"/>
            <a:r>
              <a:rPr lang="en-US" sz="2000" dirty="0"/>
              <a:t>Have pride in their social identities and enjoy a sense of community with others from their social identity groups</a:t>
            </a:r>
            <a:r>
              <a:rPr lang="en-US" sz="2000" dirty="0" smtClean="0"/>
              <a:t>.,</a:t>
            </a:r>
            <a:endParaRPr lang="en-US" sz="2000" dirty="0"/>
          </a:p>
          <a:p>
            <a:pPr lvl="0"/>
            <a:r>
              <a:rPr lang="en-US" sz="2000" dirty="0"/>
              <a:t>Develop a liberatory consciousness that leads them to become actively involved in efforts to eliminate oppression. These efforts include working in coalition with allies or working with other targeted group members.</a:t>
            </a:r>
          </a:p>
          <a:p>
            <a:pPr lvl="0"/>
            <a:r>
              <a:rPr lang="en-US" sz="2000" dirty="0"/>
              <a:t>Understand the interconnections among different manifestations of oppression and the importance of challenging them all, not only the ones that affect them most directly</a:t>
            </a:r>
            <a:r>
              <a:rPr lang="en-US" sz="2000" dirty="0" smtClean="0"/>
              <a:t>.</a:t>
            </a:r>
            <a:endParaRPr lang="en-US" sz="2000" dirty="0"/>
          </a:p>
        </p:txBody>
      </p:sp>
      <p:sp>
        <p:nvSpPr>
          <p:cNvPr id="5" name="Rectangle 4"/>
          <p:cNvSpPr/>
          <p:nvPr/>
        </p:nvSpPr>
        <p:spPr>
          <a:xfrm>
            <a:off x="519316" y="6327174"/>
            <a:ext cx="3211135" cy="369332"/>
          </a:xfrm>
          <a:prstGeom prst="rect">
            <a:avLst/>
          </a:prstGeom>
        </p:spPr>
        <p:txBody>
          <a:bodyPr wrap="none">
            <a:spAutoFit/>
          </a:bodyPr>
          <a:lstStyle/>
          <a:p>
            <a:r>
              <a:rPr lang="en-US" dirty="0">
                <a:solidFill>
                  <a:schemeClr val="tx1">
                    <a:lumMod val="65000"/>
                    <a:lumOff val="35000"/>
                  </a:schemeClr>
                </a:solidFill>
              </a:rPr>
              <a:t>(Adapted from Govan, 2016).</a:t>
            </a:r>
          </a:p>
        </p:txBody>
      </p:sp>
    </p:spTree>
    <p:extLst>
      <p:ext uri="{BB962C8B-B14F-4D97-AF65-F5344CB8AC3E}">
        <p14:creationId xmlns:p14="http://schemas.microsoft.com/office/powerpoint/2010/main" val="370133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2811"/>
          </a:xfrm>
        </p:spPr>
        <p:txBody>
          <a:bodyPr/>
          <a:lstStyle/>
          <a:p>
            <a:pPr algn="ctr"/>
            <a:r>
              <a:rPr lang="en-US" b="1" dirty="0" smtClean="0"/>
              <a:t>Allyship</a:t>
            </a:r>
            <a:endParaRPr lang="en-US" b="1" dirty="0"/>
          </a:p>
        </p:txBody>
      </p:sp>
      <p:sp>
        <p:nvSpPr>
          <p:cNvPr id="3" name="Content Placeholder 2"/>
          <p:cNvSpPr>
            <a:spLocks noGrp="1"/>
          </p:cNvSpPr>
          <p:nvPr>
            <p:ph idx="1"/>
          </p:nvPr>
        </p:nvSpPr>
        <p:spPr>
          <a:xfrm>
            <a:off x="431074" y="1332411"/>
            <a:ext cx="9287692" cy="4997276"/>
          </a:xfrm>
        </p:spPr>
        <p:txBody>
          <a:bodyPr>
            <a:normAutofit lnSpcReduction="10000"/>
          </a:bodyPr>
          <a:lstStyle/>
          <a:p>
            <a:pPr lvl="0"/>
            <a:r>
              <a:rPr lang="en-US" sz="2200" dirty="0" smtClean="0"/>
              <a:t>Reject </a:t>
            </a:r>
            <a:r>
              <a:rPr lang="en-US" sz="2200" dirty="0"/>
              <a:t>the dominant ideology and take action against oppression out of a belief that eliminating oppression will benefit everyone, not only targeted groups.</a:t>
            </a:r>
          </a:p>
          <a:p>
            <a:pPr lvl="0"/>
            <a:r>
              <a:rPr lang="en-US" sz="2200" dirty="0"/>
              <a:t>Recognize the strengths of oppressed peoples.</a:t>
            </a:r>
          </a:p>
          <a:p>
            <a:pPr lvl="0"/>
            <a:r>
              <a:rPr lang="en-US" sz="2200" dirty="0"/>
              <a:t>Stand up in support of members of another group. If the person is a member of dominant group standing beside member(s) of targeted group, then they use their social power to take a stand against social injustice.</a:t>
            </a:r>
          </a:p>
          <a:p>
            <a:pPr lvl="0"/>
            <a:r>
              <a:rPr lang="en-US" sz="2200" dirty="0"/>
              <a:t>Stand up behind closed doors.</a:t>
            </a:r>
          </a:p>
          <a:p>
            <a:pPr lvl="0"/>
            <a:r>
              <a:rPr lang="en-US" sz="2200" dirty="0"/>
              <a:t>Listen, believe, and follow the lead of those most impacted.</a:t>
            </a:r>
          </a:p>
          <a:p>
            <a:pPr lvl="0"/>
            <a:r>
              <a:rPr lang="en-US" sz="2200" dirty="0"/>
              <a:t>Don’t do it for the “cookie” or pat on the back.</a:t>
            </a:r>
          </a:p>
          <a:p>
            <a:pPr lvl="0"/>
            <a:r>
              <a:rPr lang="en-US" sz="2200" dirty="0"/>
              <a:t>Work to be an agent of social change rather than an agent of oppression.</a:t>
            </a:r>
          </a:p>
          <a:p>
            <a:endParaRPr lang="en-US" dirty="0">
              <a:solidFill>
                <a:schemeClr val="tx1">
                  <a:lumMod val="65000"/>
                  <a:lumOff val="35000"/>
                </a:schemeClr>
              </a:solidFill>
            </a:endParaRPr>
          </a:p>
        </p:txBody>
      </p:sp>
      <p:sp>
        <p:nvSpPr>
          <p:cNvPr id="5" name="Rectangle 4"/>
          <p:cNvSpPr/>
          <p:nvPr/>
        </p:nvSpPr>
        <p:spPr>
          <a:xfrm>
            <a:off x="735862" y="6329687"/>
            <a:ext cx="3196041" cy="369332"/>
          </a:xfrm>
          <a:prstGeom prst="rect">
            <a:avLst/>
          </a:prstGeom>
        </p:spPr>
        <p:txBody>
          <a:bodyPr wrap="square">
            <a:spAutoFit/>
          </a:bodyPr>
          <a:lstStyle/>
          <a:p>
            <a:r>
              <a:rPr lang="en-US" dirty="0" smtClean="0">
                <a:solidFill>
                  <a:schemeClr val="tx1">
                    <a:lumMod val="65000"/>
                    <a:lumOff val="35000"/>
                  </a:schemeClr>
                </a:solidFill>
              </a:rPr>
              <a:t>(Adapted from </a:t>
            </a:r>
            <a:r>
              <a:rPr lang="en-US" dirty="0">
                <a:solidFill>
                  <a:schemeClr val="tx1">
                    <a:lumMod val="65000"/>
                    <a:lumOff val="35000"/>
                  </a:schemeClr>
                </a:solidFill>
              </a:rPr>
              <a:t>Govan, </a:t>
            </a:r>
            <a:r>
              <a:rPr lang="en-US" dirty="0" smtClean="0">
                <a:solidFill>
                  <a:schemeClr val="tx1">
                    <a:lumMod val="65000"/>
                    <a:lumOff val="35000"/>
                  </a:schemeClr>
                </a:solidFill>
              </a:rPr>
              <a:t>2016).</a:t>
            </a:r>
            <a:endParaRPr lang="en-US" dirty="0">
              <a:solidFill>
                <a:schemeClr val="tx1">
                  <a:lumMod val="65000"/>
                  <a:lumOff val="35000"/>
                </a:schemeClr>
              </a:solidFill>
            </a:endParaRPr>
          </a:p>
        </p:txBody>
      </p:sp>
    </p:spTree>
    <p:extLst>
      <p:ext uri="{BB962C8B-B14F-4D97-AF65-F5344CB8AC3E}">
        <p14:creationId xmlns:p14="http://schemas.microsoft.com/office/powerpoint/2010/main" val="24616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5063"/>
          </a:xfrm>
        </p:spPr>
        <p:txBody>
          <a:bodyPr/>
          <a:lstStyle/>
          <a:p>
            <a:pPr algn="ctr"/>
            <a:r>
              <a:rPr lang="en-US" b="1" dirty="0" smtClean="0"/>
              <a:t>The R.A.V.E.N. Approach</a:t>
            </a:r>
            <a:endParaRPr lang="en-US" b="1" dirty="0"/>
          </a:p>
        </p:txBody>
      </p:sp>
      <p:sp>
        <p:nvSpPr>
          <p:cNvPr id="3" name="Content Placeholder 2"/>
          <p:cNvSpPr>
            <a:spLocks noGrp="1"/>
          </p:cNvSpPr>
          <p:nvPr>
            <p:ph idx="1"/>
          </p:nvPr>
        </p:nvSpPr>
        <p:spPr>
          <a:xfrm>
            <a:off x="274320" y="1384663"/>
            <a:ext cx="9927771" cy="5303520"/>
          </a:xfrm>
        </p:spPr>
        <p:txBody>
          <a:bodyPr>
            <a:noAutofit/>
          </a:bodyPr>
          <a:lstStyle/>
          <a:p>
            <a:r>
              <a:rPr lang="en-US" sz="2000" b="1" dirty="0" smtClean="0"/>
              <a:t>Redirect</a:t>
            </a:r>
            <a:r>
              <a:rPr lang="en-US" sz="2000" dirty="0" smtClean="0"/>
              <a:t> </a:t>
            </a:r>
            <a:r>
              <a:rPr lang="en-US" sz="2000" dirty="0"/>
              <a:t>(intervene) (correct) (pull </a:t>
            </a:r>
            <a:r>
              <a:rPr lang="en-US" sz="2000" dirty="0" smtClean="0"/>
              <a:t>aside)</a:t>
            </a:r>
          </a:p>
          <a:p>
            <a:r>
              <a:rPr lang="en-US" sz="2000" b="1" dirty="0" smtClean="0"/>
              <a:t>Ask </a:t>
            </a:r>
            <a:r>
              <a:rPr lang="en-US" sz="2000" b="1" dirty="0"/>
              <a:t>probing questions for </a:t>
            </a:r>
            <a:r>
              <a:rPr lang="en-US" sz="2000" b="1" dirty="0" smtClean="0"/>
              <a:t>clarity</a:t>
            </a:r>
          </a:p>
          <a:p>
            <a:pPr lvl="1"/>
            <a:r>
              <a:rPr lang="en-US" sz="1800" dirty="0" smtClean="0"/>
              <a:t>“</a:t>
            </a:r>
            <a:r>
              <a:rPr lang="en-US" sz="1800" dirty="0"/>
              <a:t>I think I heard you say…..what did you mean by that</a:t>
            </a:r>
            <a:r>
              <a:rPr lang="en-US" sz="1800" dirty="0" smtClean="0"/>
              <a:t>?”</a:t>
            </a:r>
          </a:p>
          <a:p>
            <a:pPr lvl="1"/>
            <a:r>
              <a:rPr lang="en-US" sz="1800" dirty="0" smtClean="0"/>
              <a:t>“</a:t>
            </a:r>
            <a:r>
              <a:rPr lang="en-US" sz="1800" dirty="0"/>
              <a:t>I want to make sure I understand what you were saying, were you saying that</a:t>
            </a:r>
            <a:r>
              <a:rPr lang="en-US" sz="1800" dirty="0" smtClean="0"/>
              <a:t>…?”</a:t>
            </a:r>
          </a:p>
          <a:p>
            <a:r>
              <a:rPr lang="en-US" sz="2000" b="1" dirty="0" smtClean="0"/>
              <a:t>Values clarification</a:t>
            </a:r>
          </a:p>
          <a:p>
            <a:pPr lvl="1"/>
            <a:r>
              <a:rPr lang="en-US" sz="1800" dirty="0" smtClean="0"/>
              <a:t>“You </a:t>
            </a:r>
            <a:r>
              <a:rPr lang="en-US" sz="1800" dirty="0"/>
              <a:t>know, in this department we work hard to create a space that is safe and welcoming for all </a:t>
            </a:r>
            <a:r>
              <a:rPr lang="en-US" sz="1800" dirty="0" smtClean="0"/>
              <a:t>clients.”</a:t>
            </a:r>
          </a:p>
          <a:p>
            <a:pPr lvl="1"/>
            <a:r>
              <a:rPr lang="en-US" sz="1800" dirty="0" smtClean="0"/>
              <a:t>“</a:t>
            </a:r>
            <a:r>
              <a:rPr lang="en-US" sz="1800" dirty="0"/>
              <a:t>What you just said is not in alignment and/or inconsistent with our institutional values that prioritize equity and inclusion</a:t>
            </a:r>
            <a:r>
              <a:rPr lang="en-US" sz="1800" dirty="0" smtClean="0"/>
              <a:t>.”</a:t>
            </a:r>
          </a:p>
          <a:p>
            <a:r>
              <a:rPr lang="en-US" sz="2000" b="1" dirty="0" smtClean="0"/>
              <a:t>Emphasize </a:t>
            </a:r>
            <a:r>
              <a:rPr lang="en-US" sz="2000" b="1" dirty="0"/>
              <a:t>your own thoughts and </a:t>
            </a:r>
            <a:r>
              <a:rPr lang="en-US" sz="2000" b="1" dirty="0" smtClean="0"/>
              <a:t>feelings</a:t>
            </a:r>
          </a:p>
          <a:p>
            <a:pPr lvl="1"/>
            <a:r>
              <a:rPr lang="en-US" sz="1800" dirty="0" smtClean="0"/>
              <a:t>“When </a:t>
            </a:r>
            <a:r>
              <a:rPr lang="en-US" sz="1800" dirty="0"/>
              <a:t>I hear your comment, I think/feel</a:t>
            </a:r>
            <a:r>
              <a:rPr lang="en-US" sz="1800" dirty="0" smtClean="0"/>
              <a:t>”</a:t>
            </a:r>
          </a:p>
          <a:p>
            <a:pPr lvl="1"/>
            <a:r>
              <a:rPr lang="en-US" sz="1800" dirty="0" smtClean="0"/>
              <a:t>“</a:t>
            </a:r>
            <a:r>
              <a:rPr lang="en-US" sz="1800" dirty="0"/>
              <a:t>Many people might take that to mean.” • ”In my experience. . . . </a:t>
            </a:r>
            <a:r>
              <a:rPr lang="en-US" sz="1800" dirty="0" smtClean="0"/>
              <a:t>”</a:t>
            </a:r>
          </a:p>
          <a:p>
            <a:r>
              <a:rPr lang="en-US" sz="2000" b="1" dirty="0" smtClean="0"/>
              <a:t>Next </a:t>
            </a:r>
            <a:r>
              <a:rPr lang="en-US" sz="2000" b="1" dirty="0"/>
              <a:t>Steps</a:t>
            </a:r>
          </a:p>
        </p:txBody>
      </p:sp>
      <p:sp>
        <p:nvSpPr>
          <p:cNvPr id="4" name="Rectangle 3"/>
          <p:cNvSpPr/>
          <p:nvPr/>
        </p:nvSpPr>
        <p:spPr>
          <a:xfrm>
            <a:off x="5092882" y="6340237"/>
            <a:ext cx="2469587" cy="369332"/>
          </a:xfrm>
          <a:prstGeom prst="rect">
            <a:avLst/>
          </a:prstGeom>
        </p:spPr>
        <p:txBody>
          <a:bodyPr wrap="none">
            <a:spAutoFit/>
          </a:bodyPr>
          <a:lstStyle/>
          <a:p>
            <a:pPr algn="r"/>
            <a:r>
              <a:rPr lang="en-US" dirty="0" smtClean="0">
                <a:solidFill>
                  <a:schemeClr val="tx1">
                    <a:lumMod val="65000"/>
                    <a:lumOff val="35000"/>
                  </a:schemeClr>
                </a:solidFill>
              </a:rPr>
              <a:t>(Wood &amp; Harris, </a:t>
            </a:r>
            <a:r>
              <a:rPr lang="en-US" dirty="0">
                <a:solidFill>
                  <a:schemeClr val="tx1">
                    <a:lumMod val="65000"/>
                    <a:lumOff val="35000"/>
                  </a:schemeClr>
                </a:solidFill>
              </a:rPr>
              <a:t>2020)</a:t>
            </a:r>
          </a:p>
        </p:txBody>
      </p:sp>
    </p:spTree>
    <p:extLst>
      <p:ext uri="{BB962C8B-B14F-4D97-AF65-F5344CB8AC3E}">
        <p14:creationId xmlns:p14="http://schemas.microsoft.com/office/powerpoint/2010/main" val="28725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1817"/>
          </a:xfrm>
        </p:spPr>
        <p:txBody>
          <a:bodyPr/>
          <a:lstStyle/>
          <a:p>
            <a:pPr algn="ctr"/>
            <a:r>
              <a:rPr lang="en-US" b="1" dirty="0" smtClean="0"/>
              <a:t>Now What?</a:t>
            </a:r>
            <a:endParaRPr lang="en-US" b="1" dirty="0"/>
          </a:p>
        </p:txBody>
      </p:sp>
      <p:sp>
        <p:nvSpPr>
          <p:cNvPr id="3" name="Content Placeholder 2"/>
          <p:cNvSpPr>
            <a:spLocks noGrp="1"/>
          </p:cNvSpPr>
          <p:nvPr>
            <p:ph idx="1"/>
          </p:nvPr>
        </p:nvSpPr>
        <p:spPr>
          <a:xfrm>
            <a:off x="143691" y="1541416"/>
            <a:ext cx="10659291" cy="4833257"/>
          </a:xfrm>
        </p:spPr>
        <p:txBody>
          <a:bodyPr>
            <a:noAutofit/>
          </a:bodyPr>
          <a:lstStyle/>
          <a:p>
            <a:r>
              <a:rPr lang="en-US" sz="2400" b="1" dirty="0" smtClean="0"/>
              <a:t>Intrapersonal</a:t>
            </a:r>
            <a:r>
              <a:rPr lang="en-US" sz="2400" b="1" dirty="0"/>
              <a:t>:</a:t>
            </a:r>
            <a:r>
              <a:rPr lang="en-US" sz="2400" dirty="0"/>
              <a:t> Intentionally engage in </a:t>
            </a:r>
            <a:r>
              <a:rPr lang="en-US" sz="2400" dirty="0" smtClean="0"/>
              <a:t>self-critique </a:t>
            </a:r>
            <a:r>
              <a:rPr lang="en-US" sz="2400" dirty="0"/>
              <a:t>and reflexivity to recognize and accept biases and </a:t>
            </a:r>
            <a:r>
              <a:rPr lang="en-US" sz="2400" dirty="0" smtClean="0"/>
              <a:t>assumptions.</a:t>
            </a:r>
          </a:p>
          <a:p>
            <a:r>
              <a:rPr lang="en-US" sz="2400" b="1" dirty="0" smtClean="0"/>
              <a:t>Interpersonal</a:t>
            </a:r>
            <a:r>
              <a:rPr lang="en-US" sz="2400" b="1" dirty="0"/>
              <a:t>:</a:t>
            </a:r>
            <a:r>
              <a:rPr lang="en-US" sz="2400" dirty="0"/>
              <a:t> Engage in mindful active listening where </a:t>
            </a:r>
            <a:r>
              <a:rPr lang="en-US" sz="2400" dirty="0" smtClean="0"/>
              <a:t>we </a:t>
            </a:r>
            <a:r>
              <a:rPr lang="en-US" sz="2400" dirty="0"/>
              <a:t>ask genuine open-ended questions of the people w</a:t>
            </a:r>
            <a:r>
              <a:rPr lang="en-US" sz="2400" dirty="0" smtClean="0"/>
              <a:t>e </a:t>
            </a:r>
            <a:r>
              <a:rPr lang="en-US" sz="2400" dirty="0"/>
              <a:t>encounter to understand their cultural beliefs and </a:t>
            </a:r>
            <a:r>
              <a:rPr lang="en-US" sz="2400" dirty="0" smtClean="0"/>
              <a:t>practices.</a:t>
            </a:r>
          </a:p>
          <a:p>
            <a:r>
              <a:rPr lang="en-US" sz="2400" b="1" dirty="0" smtClean="0"/>
              <a:t>System </a:t>
            </a:r>
            <a:r>
              <a:rPr lang="en-US" sz="2400" b="1" dirty="0"/>
              <a:t>level:</a:t>
            </a:r>
            <a:r>
              <a:rPr lang="en-US" sz="2400" dirty="0"/>
              <a:t> Offer opportunities for individual self-critique and reflexivity during paid work time, offer workshops and space for discussion, and engage in community participatory approaches to develop policies that build a culture of </a:t>
            </a:r>
            <a:r>
              <a:rPr lang="en-US" sz="2400" dirty="0" smtClean="0"/>
              <a:t>humility.</a:t>
            </a:r>
            <a:endParaRPr lang="en-US" sz="2400" dirty="0"/>
          </a:p>
        </p:txBody>
      </p:sp>
      <p:sp>
        <p:nvSpPr>
          <p:cNvPr id="4" name="Rectangle 3"/>
          <p:cNvSpPr/>
          <p:nvPr/>
        </p:nvSpPr>
        <p:spPr>
          <a:xfrm>
            <a:off x="574742" y="6267054"/>
            <a:ext cx="2272939" cy="369332"/>
          </a:xfrm>
          <a:prstGeom prst="rect">
            <a:avLst/>
          </a:prstGeom>
        </p:spPr>
        <p:txBody>
          <a:bodyPr wrap="square">
            <a:spAutoFit/>
          </a:bodyPr>
          <a:lstStyle/>
          <a:p>
            <a:pPr algn="r"/>
            <a:r>
              <a:rPr lang="en-US" dirty="0" smtClean="0">
                <a:solidFill>
                  <a:schemeClr val="tx1">
                    <a:lumMod val="65000"/>
                    <a:lumOff val="35000"/>
                  </a:schemeClr>
                </a:solidFill>
              </a:rPr>
              <a:t>(Hughes et al, 2020)</a:t>
            </a:r>
            <a:endParaRPr lang="en-US" dirty="0">
              <a:solidFill>
                <a:schemeClr val="tx1">
                  <a:lumMod val="65000"/>
                  <a:lumOff val="35000"/>
                </a:schemeClr>
              </a:solidFill>
            </a:endParaRPr>
          </a:p>
        </p:txBody>
      </p:sp>
    </p:spTree>
    <p:extLst>
      <p:ext uri="{BB962C8B-B14F-4D97-AF65-F5344CB8AC3E}">
        <p14:creationId xmlns:p14="http://schemas.microsoft.com/office/powerpoint/2010/main" val="118785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6571" y="326571"/>
            <a:ext cx="8895805" cy="6270172"/>
          </a:xfrm>
        </p:spPr>
        <p:txBody>
          <a:bodyPr>
            <a:normAutofit/>
          </a:bodyPr>
          <a:lstStyle/>
          <a:p>
            <a:pPr marL="0" indent="0">
              <a:buNone/>
            </a:pPr>
            <a:r>
              <a:rPr lang="en-US" sz="2800" i="1" dirty="0"/>
              <a:t>Hope doesn’t preclude feeling sadness or frustration or anger or any other emotion that makes total sense. Hope is not an emotion and hope is not optimism. I believe there is always a potential for transformation and change</a:t>
            </a:r>
            <a:r>
              <a:rPr lang="en-US" sz="2800" i="1" dirty="0" smtClean="0"/>
              <a:t>…</a:t>
            </a:r>
          </a:p>
          <a:p>
            <a:pPr marL="0" indent="0">
              <a:buNone/>
            </a:pPr>
            <a:r>
              <a:rPr lang="en-US" sz="2800" i="1" dirty="0" smtClean="0"/>
              <a:t>I </a:t>
            </a:r>
            <a:r>
              <a:rPr lang="en-US" sz="2800" i="1" dirty="0"/>
              <a:t>think this grounded hope can be </a:t>
            </a:r>
            <a:r>
              <a:rPr lang="en-US" sz="2800" i="1" dirty="0" smtClean="0"/>
              <a:t>practiced.</a:t>
            </a:r>
            <a:endParaRPr lang="en-US" sz="2800" dirty="0"/>
          </a:p>
          <a:p>
            <a:pPr marL="0" indent="0">
              <a:buNone/>
            </a:pPr>
            <a:r>
              <a:rPr lang="en-US" sz="2800" i="1" dirty="0"/>
              <a:t>Hope is a discipline and we have to practice it every single </a:t>
            </a:r>
            <a:r>
              <a:rPr lang="en-US" sz="2800" i="1" dirty="0" smtClean="0"/>
              <a:t>day.</a:t>
            </a:r>
            <a:endParaRPr lang="en-US" sz="2800" dirty="0" smtClean="0"/>
          </a:p>
          <a:p>
            <a:pPr marL="0" indent="0">
              <a:buNone/>
            </a:pPr>
            <a:r>
              <a:rPr lang="en-US" sz="2800" i="1" dirty="0" smtClean="0"/>
              <a:t>Hope </a:t>
            </a:r>
            <a:r>
              <a:rPr lang="en-US" sz="2800" i="1" dirty="0"/>
              <a:t>is really believing in spite of the evidence and watching the evidence change</a:t>
            </a:r>
            <a:r>
              <a:rPr lang="en-US" sz="2800" i="1" dirty="0" smtClean="0"/>
              <a:t>.</a:t>
            </a:r>
          </a:p>
          <a:p>
            <a:pPr marL="0" indent="0" algn="r">
              <a:buNone/>
            </a:pPr>
            <a:r>
              <a:rPr lang="en-US" sz="2800" i="1" dirty="0" smtClean="0"/>
              <a:t>-Mariame Kaba, Organizer, Educator, and Curator</a:t>
            </a:r>
          </a:p>
          <a:p>
            <a:pPr marL="0" indent="0" algn="r">
              <a:buNone/>
            </a:pPr>
            <a:r>
              <a:rPr lang="en-US" sz="2800" dirty="0">
                <a:hlinkClick r:id="rId2"/>
              </a:rPr>
              <a:t>http://mariamekaba.com/</a:t>
            </a:r>
            <a:endParaRPr lang="en-US" sz="2800" dirty="0"/>
          </a:p>
          <a:p>
            <a:pPr marL="0" indent="0">
              <a:buNone/>
            </a:pPr>
            <a:endParaRPr lang="en-US" dirty="0"/>
          </a:p>
        </p:txBody>
      </p:sp>
      <p:pic>
        <p:nvPicPr>
          <p:cNvPr id="1028" name="Picture 4" descr="mariamekaba Instagram posts (photos and videos) - Picuki.com"/>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6644" r="16777"/>
          <a:stretch/>
        </p:blipFill>
        <p:spPr bwMode="auto">
          <a:xfrm>
            <a:off x="9313818" y="326571"/>
            <a:ext cx="2455818" cy="370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430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7566"/>
            <a:ext cx="8596668" cy="679268"/>
          </a:xfrm>
        </p:spPr>
        <p:txBody>
          <a:bodyPr/>
          <a:lstStyle/>
          <a:p>
            <a:pPr algn="ctr"/>
            <a:r>
              <a:rPr lang="en-US" b="1" dirty="0" smtClean="0"/>
              <a:t>References</a:t>
            </a:r>
            <a:endParaRPr lang="en-US" b="1" dirty="0"/>
          </a:p>
        </p:txBody>
      </p:sp>
      <p:sp>
        <p:nvSpPr>
          <p:cNvPr id="3" name="Content Placeholder 2"/>
          <p:cNvSpPr>
            <a:spLocks noGrp="1"/>
          </p:cNvSpPr>
          <p:nvPr>
            <p:ph idx="1"/>
          </p:nvPr>
        </p:nvSpPr>
        <p:spPr>
          <a:xfrm>
            <a:off x="283779" y="796835"/>
            <a:ext cx="9343547" cy="5940296"/>
          </a:xfrm>
        </p:spPr>
        <p:txBody>
          <a:bodyPr>
            <a:noAutofit/>
          </a:bodyPr>
          <a:lstStyle/>
          <a:p>
            <a:r>
              <a:rPr lang="en-US" sz="1600" dirty="0"/>
              <a:t>Adams, M., Blumenfeld, W. J., </a:t>
            </a:r>
            <a:r>
              <a:rPr lang="en-US" sz="1600" dirty="0" smtClean="0"/>
              <a:t>Catalano, D. J. C., DeJong, K. S., Hackman</a:t>
            </a:r>
            <a:r>
              <a:rPr lang="en-US" sz="1600" dirty="0"/>
              <a:t>, H. W., </a:t>
            </a:r>
            <a:r>
              <a:rPr lang="en-US" sz="1600" dirty="0" smtClean="0"/>
              <a:t>Hopkins, L. E., Love, B. J., Peters</a:t>
            </a:r>
            <a:r>
              <a:rPr lang="en-US" sz="1600" dirty="0"/>
              <a:t>, M. L</a:t>
            </a:r>
            <a:r>
              <a:rPr lang="en-US" sz="1600" dirty="0" smtClean="0"/>
              <a:t>., Shlasko, D., </a:t>
            </a:r>
            <a:r>
              <a:rPr lang="en-US" sz="1600" dirty="0"/>
              <a:t>&amp; Zuniga, X. (Eds.). (</a:t>
            </a:r>
            <a:r>
              <a:rPr lang="en-US" sz="1600" dirty="0" smtClean="0"/>
              <a:t>2018). </a:t>
            </a:r>
            <a:r>
              <a:rPr lang="en-US" sz="1600" i="1" dirty="0"/>
              <a:t>Readings for diversity and social </a:t>
            </a:r>
            <a:r>
              <a:rPr lang="en-US" sz="1600" i="1" dirty="0" smtClean="0"/>
              <a:t>justice</a:t>
            </a:r>
            <a:r>
              <a:rPr lang="en-US" sz="1600" dirty="0"/>
              <a:t> </a:t>
            </a:r>
            <a:r>
              <a:rPr lang="en-US" sz="1600" dirty="0" smtClean="0"/>
              <a:t>(4</a:t>
            </a:r>
            <a:r>
              <a:rPr lang="en-US" sz="1600" baseline="30000" dirty="0" smtClean="0"/>
              <a:t>th</a:t>
            </a:r>
            <a:r>
              <a:rPr lang="en-US" sz="1600" dirty="0" smtClean="0"/>
              <a:t> ed.). </a:t>
            </a:r>
            <a:r>
              <a:rPr lang="en-US" sz="1600" dirty="0"/>
              <a:t>Psychology Press.</a:t>
            </a:r>
          </a:p>
          <a:p>
            <a:r>
              <a:rPr lang="en-US" sz="1600" dirty="0" smtClean="0"/>
              <a:t>Crenshaw, K. (1989). </a:t>
            </a:r>
            <a:r>
              <a:rPr lang="en-US" sz="1600" dirty="0"/>
              <a:t>Demarginalizing the </a:t>
            </a:r>
            <a:r>
              <a:rPr lang="en-US" sz="1600" dirty="0" smtClean="0"/>
              <a:t>intersection </a:t>
            </a:r>
            <a:r>
              <a:rPr lang="en-US" sz="1600" dirty="0"/>
              <a:t>of </a:t>
            </a:r>
            <a:r>
              <a:rPr lang="en-US" sz="1600" dirty="0" smtClean="0"/>
              <a:t>race </a:t>
            </a:r>
            <a:r>
              <a:rPr lang="en-US" sz="1600" dirty="0"/>
              <a:t>and </a:t>
            </a:r>
            <a:r>
              <a:rPr lang="en-US" sz="1600" dirty="0" smtClean="0"/>
              <a:t>sex</a:t>
            </a:r>
            <a:r>
              <a:rPr lang="en-US" sz="1600" dirty="0"/>
              <a:t>: A Black </a:t>
            </a:r>
            <a:r>
              <a:rPr lang="en-US" sz="1600" dirty="0" smtClean="0"/>
              <a:t>feminist critique </a:t>
            </a:r>
            <a:r>
              <a:rPr lang="en-US" sz="1600" dirty="0"/>
              <a:t>of </a:t>
            </a:r>
            <a:r>
              <a:rPr lang="en-US" sz="1600" dirty="0" smtClean="0"/>
              <a:t>antidiscrimination doctrine</a:t>
            </a:r>
            <a:r>
              <a:rPr lang="en-US" sz="1600" dirty="0"/>
              <a:t>, </a:t>
            </a:r>
            <a:r>
              <a:rPr lang="en-US" sz="1600" dirty="0" smtClean="0"/>
              <a:t>feminist theory </a:t>
            </a:r>
            <a:r>
              <a:rPr lang="en-US" sz="1600" dirty="0"/>
              <a:t>and </a:t>
            </a:r>
            <a:r>
              <a:rPr lang="en-US" sz="1600" dirty="0" smtClean="0"/>
              <a:t>antiracist politics. </a:t>
            </a:r>
            <a:r>
              <a:rPr lang="en-US" sz="1600" i="1" dirty="0" smtClean="0"/>
              <a:t>University of Chicago Legal Forum, 1989</a:t>
            </a:r>
            <a:r>
              <a:rPr lang="en-US" sz="1600" dirty="0" smtClean="0"/>
              <a:t>(1), 139-167.</a:t>
            </a:r>
          </a:p>
          <a:p>
            <a:r>
              <a:rPr lang="en-US" sz="1600" dirty="0" smtClean="0"/>
              <a:t>Foronda, C. (2020). A theory of cultural humility. </a:t>
            </a:r>
            <a:r>
              <a:rPr lang="en-US" sz="1600" i="1" dirty="0" smtClean="0"/>
              <a:t>Journal </a:t>
            </a:r>
            <a:r>
              <a:rPr lang="en-US" sz="1600" i="1" dirty="0"/>
              <a:t>of Transcultural </a:t>
            </a:r>
            <a:r>
              <a:rPr lang="en-US" sz="1600" i="1" dirty="0" smtClean="0"/>
              <a:t>Nursing, 31(1</a:t>
            </a:r>
            <a:r>
              <a:rPr lang="en-US" sz="1600" dirty="0"/>
              <a:t>) </a:t>
            </a:r>
            <a:r>
              <a:rPr lang="en-US" sz="1600" dirty="0" smtClean="0"/>
              <a:t>7–12.</a:t>
            </a:r>
          </a:p>
          <a:p>
            <a:r>
              <a:rPr lang="en-US" sz="1600" dirty="0"/>
              <a:t>Fiske, S. T., &amp; Tablante, C. B. (2015). Stereotyping: Processes and content. In M. Mikulincer, P. R. Shaver, E. Borgida, &amp; J. A. Bargh (Eds.), </a:t>
            </a:r>
            <a:r>
              <a:rPr lang="en-US" sz="1600" i="1" dirty="0"/>
              <a:t>APA handbook of personality and social psychology, Vol. 1. Attitudes and social cognition </a:t>
            </a:r>
            <a:r>
              <a:rPr lang="en-US" sz="1600" dirty="0"/>
              <a:t>(pp. 457-507). Washington, DC: American Psychological Association.</a:t>
            </a:r>
          </a:p>
          <a:p>
            <a:r>
              <a:rPr lang="en-US" sz="1600" dirty="0"/>
              <a:t>Govan, I. (2016). Racial Equity: Creating the Beloved Community. </a:t>
            </a:r>
            <a:r>
              <a:rPr lang="en-US" sz="1600" u="sng" dirty="0">
                <a:hlinkClick r:id="rId2"/>
              </a:rPr>
              <a:t>http://culturesconnecting.com/racial-equity-creating-the-beloved-community</a:t>
            </a:r>
            <a:r>
              <a:rPr lang="en-US" sz="1600" u="sng" dirty="0" smtClean="0">
                <a:hlinkClick r:id="rId2"/>
              </a:rPr>
              <a:t>/</a:t>
            </a:r>
            <a:endParaRPr lang="en-US" sz="1600" u="sng" dirty="0" smtClean="0"/>
          </a:p>
          <a:p>
            <a:r>
              <a:rPr lang="en-US" sz="1600" dirty="0" smtClean="0"/>
              <a:t>Hogg</a:t>
            </a:r>
            <a:r>
              <a:rPr lang="en-US" sz="1600" dirty="0"/>
              <a:t>, M. A., Abrams, D., &amp; Brewer, M. B. (2017). Social identity: The role of self in group processes and intergroup relations. </a:t>
            </a:r>
            <a:r>
              <a:rPr lang="en-US" sz="1600" i="1" dirty="0"/>
              <a:t>Group Processes &amp; Intergroup Relations, 20</a:t>
            </a:r>
            <a:r>
              <a:rPr lang="en-US" sz="1600" dirty="0"/>
              <a:t>(5), 570-581.</a:t>
            </a:r>
          </a:p>
          <a:p>
            <a:r>
              <a:rPr lang="es-ES" sz="1600" dirty="0" smtClean="0"/>
              <a:t>Hughes</a:t>
            </a:r>
            <a:r>
              <a:rPr lang="es-ES" sz="1600" dirty="0"/>
              <a:t>, </a:t>
            </a:r>
            <a:r>
              <a:rPr lang="es-ES" sz="1600" dirty="0" smtClean="0"/>
              <a:t>V., Delva, S., Nkimbeng, M., Spaulding</a:t>
            </a:r>
            <a:r>
              <a:rPr lang="es-ES" sz="1600" dirty="0"/>
              <a:t>, </a:t>
            </a:r>
            <a:r>
              <a:rPr lang="es-ES" sz="1600" dirty="0" smtClean="0"/>
              <a:t>E., Turkson-Ocran, R.-A., Cudjoe</a:t>
            </a:r>
            <a:r>
              <a:rPr lang="es-ES" sz="1600" dirty="0"/>
              <a:t>, </a:t>
            </a:r>
            <a:r>
              <a:rPr lang="es-ES" sz="1600" dirty="0" smtClean="0"/>
              <a:t>J., Ford</a:t>
            </a:r>
            <a:r>
              <a:rPr lang="es-ES" sz="1600" dirty="0"/>
              <a:t>, </a:t>
            </a:r>
            <a:r>
              <a:rPr lang="es-ES" sz="1600" dirty="0" smtClean="0"/>
              <a:t>A., Rushton</a:t>
            </a:r>
            <a:r>
              <a:rPr lang="es-ES" sz="1600" dirty="0"/>
              <a:t>, </a:t>
            </a:r>
            <a:r>
              <a:rPr lang="es-ES" sz="1600" dirty="0" smtClean="0"/>
              <a:t>C., D'Aoust</a:t>
            </a:r>
            <a:r>
              <a:rPr lang="es-ES" sz="1600" dirty="0"/>
              <a:t>, </a:t>
            </a:r>
            <a:r>
              <a:rPr lang="es-ES" sz="1600" dirty="0" smtClean="0"/>
              <a:t>R., Han, H.-R. (2020). </a:t>
            </a:r>
            <a:r>
              <a:rPr lang="en-US" sz="1600" dirty="0" smtClean="0"/>
              <a:t>Not </a:t>
            </a:r>
            <a:r>
              <a:rPr lang="en-US" sz="1600" dirty="0"/>
              <a:t>missing the opportunity: Strategies to promote cultural humility among </a:t>
            </a:r>
            <a:r>
              <a:rPr lang="en-US" sz="1600" dirty="0" smtClean="0"/>
              <a:t>future </a:t>
            </a:r>
            <a:r>
              <a:rPr lang="en-US" sz="1600" dirty="0"/>
              <a:t>nursing </a:t>
            </a:r>
            <a:r>
              <a:rPr lang="en-US" sz="1600" dirty="0" smtClean="0"/>
              <a:t>faculty. </a:t>
            </a:r>
            <a:r>
              <a:rPr lang="en-US" sz="1600" i="1" dirty="0" smtClean="0"/>
              <a:t>Journal of Professional Nursing, 36</a:t>
            </a:r>
            <a:r>
              <a:rPr lang="en-US" sz="1600" dirty="0" smtClean="0"/>
              <a:t>(1), 28-33.</a:t>
            </a:r>
            <a:endParaRPr lang="es-ES" sz="1600" dirty="0" smtClean="0"/>
          </a:p>
          <a:p>
            <a:r>
              <a:rPr lang="es-ES" sz="1600" dirty="0" smtClean="0"/>
              <a:t>Kaba, M. (n.d.). Retrieved from </a:t>
            </a:r>
            <a:r>
              <a:rPr lang="en-US" sz="1600" dirty="0">
                <a:hlinkClick r:id="rId3"/>
              </a:rPr>
              <a:t>http://mariamekaba.com</a:t>
            </a:r>
            <a:r>
              <a:rPr lang="en-US" sz="1600" dirty="0" smtClean="0">
                <a:hlinkClick r:id="rId3"/>
              </a:rPr>
              <a:t>/</a:t>
            </a:r>
            <a:endParaRPr lang="es-ES" sz="1600" dirty="0" smtClean="0"/>
          </a:p>
        </p:txBody>
      </p:sp>
    </p:spTree>
    <p:extLst>
      <p:ext uri="{BB962C8B-B14F-4D97-AF65-F5344CB8AC3E}">
        <p14:creationId xmlns:p14="http://schemas.microsoft.com/office/powerpoint/2010/main" val="2257092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7566"/>
            <a:ext cx="8596668" cy="679268"/>
          </a:xfrm>
        </p:spPr>
        <p:txBody>
          <a:bodyPr/>
          <a:lstStyle/>
          <a:p>
            <a:pPr algn="ctr"/>
            <a:r>
              <a:rPr lang="en-US" b="1" dirty="0" smtClean="0"/>
              <a:t>References</a:t>
            </a:r>
            <a:endParaRPr lang="en-US" b="1" dirty="0"/>
          </a:p>
        </p:txBody>
      </p:sp>
      <p:sp>
        <p:nvSpPr>
          <p:cNvPr id="3" name="Content Placeholder 2"/>
          <p:cNvSpPr>
            <a:spLocks noGrp="1"/>
          </p:cNvSpPr>
          <p:nvPr>
            <p:ph idx="1"/>
          </p:nvPr>
        </p:nvSpPr>
        <p:spPr>
          <a:xfrm>
            <a:off x="283779" y="796835"/>
            <a:ext cx="9343547" cy="5940296"/>
          </a:xfrm>
        </p:spPr>
        <p:txBody>
          <a:bodyPr>
            <a:noAutofit/>
          </a:bodyPr>
          <a:lstStyle/>
          <a:p>
            <a:r>
              <a:rPr lang="en-US" sz="1600" dirty="0" smtClean="0"/>
              <a:t>Portney</a:t>
            </a:r>
            <a:r>
              <a:rPr lang="en-US" sz="1600" dirty="0"/>
              <a:t>, L. G. (2020). </a:t>
            </a:r>
            <a:r>
              <a:rPr lang="en-US" sz="1600" i="1" dirty="0"/>
              <a:t>Foundations of </a:t>
            </a:r>
            <a:r>
              <a:rPr lang="en-US" sz="1600" i="1" dirty="0" smtClean="0"/>
              <a:t>clinical research</a:t>
            </a:r>
            <a:r>
              <a:rPr lang="en-US" sz="1600" i="1" dirty="0"/>
              <a:t>: Applications to </a:t>
            </a:r>
            <a:r>
              <a:rPr lang="en-US" sz="1600" i="1" dirty="0" smtClean="0"/>
              <a:t>evidence-based practice</a:t>
            </a:r>
            <a:r>
              <a:rPr lang="en-US" sz="1600" dirty="0"/>
              <a:t>. </a:t>
            </a:r>
            <a:r>
              <a:rPr lang="en-US" sz="1600" dirty="0" smtClean="0"/>
              <a:t>Philadelphia, PA: FA </a:t>
            </a:r>
            <a:r>
              <a:rPr lang="en-US" sz="1600" dirty="0"/>
              <a:t>Davis.</a:t>
            </a:r>
          </a:p>
          <a:p>
            <a:r>
              <a:rPr lang="en-US" sz="1600" dirty="0" smtClean="0"/>
              <a:t>Schlasko</a:t>
            </a:r>
            <a:r>
              <a:rPr lang="en-US" sz="1600" dirty="0"/>
              <a:t>, </a:t>
            </a:r>
            <a:r>
              <a:rPr lang="en-US" sz="1600" dirty="0" smtClean="0"/>
              <a:t>D. (2014). </a:t>
            </a:r>
            <a:r>
              <a:rPr lang="en-US" sz="1600" i="1" dirty="0" smtClean="0"/>
              <a:t>Trans* ally workbook: Getting pronouns right &amp; what it teaches us about gender</a:t>
            </a:r>
            <a:r>
              <a:rPr lang="en-US" sz="1600" dirty="0" smtClean="0"/>
              <a:t>. Retrieved from </a:t>
            </a:r>
            <a:r>
              <a:rPr lang="en-US" sz="1600" dirty="0" smtClean="0">
                <a:hlinkClick r:id="rId2"/>
              </a:rPr>
              <a:t>www.thinkagaintraining.com</a:t>
            </a:r>
            <a:endParaRPr lang="en-US" sz="1600" dirty="0" smtClean="0"/>
          </a:p>
          <a:p>
            <a:r>
              <a:rPr lang="en-US" sz="1600" dirty="0" smtClean="0"/>
              <a:t>Schmidt</a:t>
            </a:r>
            <a:r>
              <a:rPr lang="en-US" sz="1600" dirty="0"/>
              <a:t>, S. (2019). Foundations of systemic racism. Retrieved from </a:t>
            </a:r>
            <a:r>
              <a:rPr lang="en-US" sz="1600" dirty="0">
                <a:hlinkClick r:id="rId3"/>
              </a:rPr>
              <a:t>https://docs.google.com/document/d/1ftWpyQhpuQlE-0ngXxswT04s3UU4G18jU8jS7b5OeGI/preview?fbclid=IwAR15lV756q8c-wf_Fjv2FFBiL24KG5_GcTzzWMVvcf0vSQzpa8lQu0Fv-GM#</a:t>
            </a:r>
            <a:endParaRPr lang="en-US" sz="1600" dirty="0"/>
          </a:p>
          <a:p>
            <a:r>
              <a:rPr lang="en-US" sz="1600" dirty="0" smtClean="0"/>
              <a:t>Sue</a:t>
            </a:r>
            <a:r>
              <a:rPr lang="en-US" sz="1600" dirty="0"/>
              <a:t>, D. W. (2017). Microaggressions and “Evidence”: Empirical or Experiential Reality? </a:t>
            </a:r>
            <a:r>
              <a:rPr lang="en-US" sz="1600" i="1" dirty="0"/>
              <a:t>Perspectives on Psychological Science, 12</a:t>
            </a:r>
            <a:r>
              <a:rPr lang="en-US" sz="1600" dirty="0"/>
              <a:t>(1), 170–172.</a:t>
            </a:r>
          </a:p>
          <a:p>
            <a:r>
              <a:rPr lang="es-ES" sz="1600" dirty="0"/>
              <a:t>Tervalon, M., &amp; Murray-García, J. (1998). Cultural humility versus </a:t>
            </a:r>
            <a:r>
              <a:rPr lang="en-US" sz="1600" dirty="0"/>
              <a:t>cultural </a:t>
            </a:r>
            <a:r>
              <a:rPr lang="en-US" sz="1600" dirty="0" smtClean="0"/>
              <a:t>competence: A </a:t>
            </a:r>
            <a:r>
              <a:rPr lang="en-US" sz="1600" dirty="0"/>
              <a:t>critical distinction in defining physician training outcomes in multicultural education. </a:t>
            </a:r>
            <a:r>
              <a:rPr lang="en-US" sz="1600" i="1" dirty="0"/>
              <a:t>Journal of Health Care for the Poor and Underserved</a:t>
            </a:r>
            <a:r>
              <a:rPr lang="en-US" sz="1600" dirty="0"/>
              <a:t>, </a:t>
            </a:r>
            <a:r>
              <a:rPr lang="en-US" sz="1600" i="1" dirty="0"/>
              <a:t>9</a:t>
            </a:r>
            <a:r>
              <a:rPr lang="en-US" sz="1600" dirty="0"/>
              <a:t>, 117-125</a:t>
            </a:r>
            <a:r>
              <a:rPr lang="en-US" sz="1600" dirty="0" smtClean="0"/>
              <a:t>.</a:t>
            </a:r>
          </a:p>
          <a:p>
            <a:r>
              <a:rPr lang="en-US" sz="1600" dirty="0"/>
              <a:t>Wood, J. L., &amp; Harris III, F. (2020, May 5). How to respond to racial microaggressions when they occur. </a:t>
            </a:r>
            <a:r>
              <a:rPr lang="en-US" sz="1600" dirty="0">
                <a:hlinkClick r:id="rId4"/>
              </a:rPr>
              <a:t>https://diverseeducation.com/article/176397</a:t>
            </a:r>
            <a:r>
              <a:rPr lang="en-US" sz="1600" dirty="0" smtClean="0">
                <a:hlinkClick r:id="rId4"/>
              </a:rPr>
              <a:t>/</a:t>
            </a:r>
            <a:endParaRPr lang="en-US" sz="1600" dirty="0" smtClean="0"/>
          </a:p>
          <a:p>
            <a:r>
              <a:rPr lang="en-US" sz="1600" dirty="0" smtClean="0"/>
              <a:t>Yeager</a:t>
            </a:r>
            <a:r>
              <a:rPr lang="en-US" sz="1600" dirty="0"/>
              <a:t>, K. A., &amp; Bauer-Wu, S. (2013). Cultural humility: Essential foundation for clinical researchers. </a:t>
            </a:r>
            <a:r>
              <a:rPr lang="en-US" sz="1600" i="1" dirty="0"/>
              <a:t>Applied Nursing Research, 26</a:t>
            </a:r>
            <a:r>
              <a:rPr lang="en-US" sz="1600" dirty="0"/>
              <a:t>(4), 251-256.</a:t>
            </a:r>
          </a:p>
          <a:p>
            <a:r>
              <a:rPr lang="en-US" sz="1600" dirty="0"/>
              <a:t>Yep, G. A. (2015). Toward thick(er) intersectionalities: Theorizing, researching, and activating the complexities of communication and identities. In K. Sorrells &amp; S. Sekimoto (Eds.), </a:t>
            </a:r>
            <a:r>
              <a:rPr lang="en-US" sz="1600" i="1" dirty="0"/>
              <a:t>Globalizing intercultural communication: A reader </a:t>
            </a:r>
            <a:r>
              <a:rPr lang="en-US" sz="1600" dirty="0"/>
              <a:t>(pp. 86-102). New York, NY: Sage</a:t>
            </a:r>
            <a:r>
              <a:rPr lang="en-US" sz="1600" dirty="0" smtClean="0"/>
              <a:t>.</a:t>
            </a:r>
            <a:endParaRPr lang="en-US" sz="1600" dirty="0"/>
          </a:p>
        </p:txBody>
      </p:sp>
    </p:spTree>
    <p:extLst>
      <p:ext uri="{BB962C8B-B14F-4D97-AF65-F5344CB8AC3E}">
        <p14:creationId xmlns:p14="http://schemas.microsoft.com/office/powerpoint/2010/main" val="3394888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04852" y="1412965"/>
            <a:ext cx="4341632" cy="4341632"/>
          </a:xfrm>
          <a:prstGeom prst="rect">
            <a:avLst/>
          </a:prstGeom>
        </p:spPr>
      </p:pic>
    </p:spTree>
    <p:extLst>
      <p:ext uri="{BB962C8B-B14F-4D97-AF65-F5344CB8AC3E}">
        <p14:creationId xmlns:p14="http://schemas.microsoft.com/office/powerpoint/2010/main" val="148058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7314"/>
          </a:xfrm>
        </p:spPr>
        <p:txBody>
          <a:bodyPr>
            <a:noAutofit/>
          </a:bodyPr>
          <a:lstStyle/>
          <a:p>
            <a:pPr algn="ctr"/>
            <a:r>
              <a:rPr lang="en-US" sz="4400" b="1" dirty="0"/>
              <a:t>Thank </a:t>
            </a:r>
            <a:r>
              <a:rPr lang="en-US" sz="4400" b="1" dirty="0" smtClean="0"/>
              <a:t>you!</a:t>
            </a:r>
            <a:r>
              <a:rPr lang="en-US" sz="4800" b="1" dirty="0" smtClean="0">
                <a:solidFill>
                  <a:schemeClr val="tx1">
                    <a:lumMod val="75000"/>
                    <a:lumOff val="25000"/>
                  </a:schemeClr>
                </a:solidFill>
              </a:rPr>
              <a:t/>
            </a:r>
            <a:br>
              <a:rPr lang="en-US" sz="4800" b="1" dirty="0" smtClean="0">
                <a:solidFill>
                  <a:schemeClr val="tx1">
                    <a:lumMod val="75000"/>
                    <a:lumOff val="25000"/>
                  </a:schemeClr>
                </a:solidFill>
              </a:rPr>
            </a:br>
            <a:r>
              <a:rPr lang="en-US" sz="4400" b="1" dirty="0" smtClean="0">
                <a:solidFill>
                  <a:schemeClr val="tx1">
                    <a:lumMod val="75000"/>
                    <a:lumOff val="25000"/>
                  </a:schemeClr>
                </a:solidFill>
              </a:rPr>
              <a:t/>
            </a:r>
            <a:br>
              <a:rPr lang="en-US" sz="4400" b="1" dirty="0" smtClean="0">
                <a:solidFill>
                  <a:schemeClr val="tx1">
                    <a:lumMod val="75000"/>
                    <a:lumOff val="25000"/>
                  </a:schemeClr>
                </a:solidFill>
              </a:rPr>
            </a:br>
            <a:r>
              <a:rPr lang="en-US" sz="4400" b="1" dirty="0" smtClean="0">
                <a:solidFill>
                  <a:schemeClr val="tx1">
                    <a:lumMod val="75000"/>
                    <a:lumOff val="25000"/>
                  </a:schemeClr>
                </a:solidFill>
              </a:rPr>
              <a:t/>
            </a:r>
            <a:br>
              <a:rPr lang="en-US" sz="4400" b="1" dirty="0" smtClean="0">
                <a:solidFill>
                  <a:schemeClr val="tx1">
                    <a:lumMod val="75000"/>
                    <a:lumOff val="25000"/>
                  </a:schemeClr>
                </a:solidFill>
              </a:rPr>
            </a:br>
            <a:r>
              <a:rPr lang="en-US" sz="4400" b="1" dirty="0" smtClean="0">
                <a:solidFill>
                  <a:schemeClr val="tx1">
                    <a:lumMod val="75000"/>
                    <a:lumOff val="25000"/>
                  </a:schemeClr>
                </a:solidFill>
              </a:rPr>
              <a:t>Stay well and safe</a:t>
            </a:r>
            <a:br>
              <a:rPr lang="en-US" sz="4400" b="1" dirty="0" smtClean="0">
                <a:solidFill>
                  <a:schemeClr val="tx1">
                    <a:lumMod val="75000"/>
                    <a:lumOff val="25000"/>
                  </a:schemeClr>
                </a:solidFill>
              </a:rPr>
            </a:br>
            <a:r>
              <a:rPr lang="en-US" sz="4400" b="1" dirty="0" smtClean="0">
                <a:solidFill>
                  <a:schemeClr val="tx1">
                    <a:lumMod val="75000"/>
                    <a:lumOff val="25000"/>
                  </a:schemeClr>
                </a:solidFill>
              </a:rPr>
              <a:t>(and culturally humble)!</a:t>
            </a:r>
            <a:r>
              <a:rPr lang="en-US" sz="4800" b="1" dirty="0" smtClean="0">
                <a:solidFill>
                  <a:schemeClr val="tx1">
                    <a:lumMod val="75000"/>
                    <a:lumOff val="25000"/>
                  </a:schemeClr>
                </a:solidFill>
              </a:rPr>
              <a:t/>
            </a:r>
            <a:br>
              <a:rPr lang="en-US" sz="4800" b="1" dirty="0" smtClean="0">
                <a:solidFill>
                  <a:schemeClr val="tx1">
                    <a:lumMod val="75000"/>
                    <a:lumOff val="25000"/>
                  </a:schemeClr>
                </a:solidFill>
              </a:rPr>
            </a:br>
            <a:endParaRPr lang="en-US" sz="4800" dirty="0">
              <a:solidFill>
                <a:schemeClr val="tx1">
                  <a:lumMod val="75000"/>
                  <a:lumOff val="25000"/>
                </a:schemeClr>
              </a:solidFill>
            </a:endParaRPr>
          </a:p>
        </p:txBody>
      </p:sp>
      <p:sp>
        <p:nvSpPr>
          <p:cNvPr id="3" name="Content Placeholder 2"/>
          <p:cNvSpPr>
            <a:spLocks noGrp="1"/>
          </p:cNvSpPr>
          <p:nvPr>
            <p:ph idx="1"/>
          </p:nvPr>
        </p:nvSpPr>
        <p:spPr>
          <a:xfrm>
            <a:off x="677334" y="4376057"/>
            <a:ext cx="8596668" cy="1907177"/>
          </a:xfrm>
        </p:spPr>
        <p:txBody>
          <a:bodyPr>
            <a:normAutofit fontScale="85000" lnSpcReduction="20000"/>
          </a:bodyPr>
          <a:lstStyle/>
          <a:p>
            <a:pPr marL="0" indent="0" algn="ctr">
              <a:buNone/>
            </a:pPr>
            <a:endParaRPr lang="en-US" sz="4400" dirty="0" smtClean="0"/>
          </a:p>
          <a:p>
            <a:pPr marL="0" indent="0" algn="ctr">
              <a:buNone/>
            </a:pPr>
            <a:r>
              <a:rPr lang="en-US" sz="5200" dirty="0" smtClean="0"/>
              <a:t>Dennis L. Rudnick, Ph.D.</a:t>
            </a:r>
          </a:p>
          <a:p>
            <a:pPr marL="0" indent="0" algn="ctr">
              <a:buNone/>
            </a:pPr>
            <a:r>
              <a:rPr lang="en-US" sz="5200" dirty="0" smtClean="0">
                <a:hlinkClick r:id="rId3"/>
              </a:rPr>
              <a:t>Dennis.Rudnick@gmail.com</a:t>
            </a:r>
            <a:endParaRPr lang="en-US" sz="5200" dirty="0"/>
          </a:p>
          <a:p>
            <a:pPr marL="0" indent="0" algn="ctr">
              <a:buNone/>
            </a:pPr>
            <a:endParaRPr lang="en-US" sz="5200" dirty="0" smtClean="0"/>
          </a:p>
        </p:txBody>
      </p:sp>
      <p:sp>
        <p:nvSpPr>
          <p:cNvPr id="9" name="Rectangle 1"/>
          <p:cNvSpPr>
            <a:spLocks noChangeArrowheads="1"/>
          </p:cNvSpPr>
          <p:nvPr/>
        </p:nvSpPr>
        <p:spPr bwMode="auto">
          <a:xfrm>
            <a:off x="1524000" y="-130487"/>
            <a:ext cx="9144000" cy="260974"/>
          </a:xfrm>
          <a:prstGeom prst="rect">
            <a:avLst/>
          </a:prstGeom>
          <a:solidFill>
            <a:srgbClr val="ED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48" tIns="-7935" rIns="-6348" bIns="-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en-US" altLang="en-US" dirty="0"/>
          </a:p>
        </p:txBody>
      </p:sp>
    </p:spTree>
    <p:extLst>
      <p:ext uri="{BB962C8B-B14F-4D97-AF65-F5344CB8AC3E}">
        <p14:creationId xmlns:p14="http://schemas.microsoft.com/office/powerpoint/2010/main" val="175312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Cultural Humility</a:t>
            </a:r>
            <a:endParaRPr lang="en-US" b="1" dirty="0"/>
          </a:p>
        </p:txBody>
      </p:sp>
      <p:sp>
        <p:nvSpPr>
          <p:cNvPr id="5" name="Content Placeholder 4"/>
          <p:cNvSpPr>
            <a:spLocks noGrp="1"/>
          </p:cNvSpPr>
          <p:nvPr>
            <p:ph idx="1"/>
          </p:nvPr>
        </p:nvSpPr>
        <p:spPr>
          <a:xfrm>
            <a:off x="677334" y="1632857"/>
            <a:ext cx="9172060" cy="4408505"/>
          </a:xfrm>
        </p:spPr>
        <p:txBody>
          <a:bodyPr>
            <a:normAutofit fontScale="92500" lnSpcReduction="10000"/>
          </a:bodyPr>
          <a:lstStyle/>
          <a:p>
            <a:r>
              <a:rPr lang="en-US" sz="2800" dirty="0" smtClean="0"/>
              <a:t>Process </a:t>
            </a:r>
            <a:r>
              <a:rPr lang="en-US" sz="2800" dirty="0"/>
              <a:t>of self-reflection and discovery in order to build honest and trustworthy relationships and practices</a:t>
            </a:r>
            <a:r>
              <a:rPr lang="en-US" sz="2800" dirty="0" smtClean="0"/>
              <a:t>.</a:t>
            </a:r>
          </a:p>
          <a:p>
            <a:r>
              <a:rPr lang="en-US" sz="2800" dirty="0" smtClean="0"/>
              <a:t>The </a:t>
            </a:r>
            <a:r>
              <a:rPr lang="en-US" sz="2800" dirty="0"/>
              <a:t>recognition of diversity and power imbalances among individuals, groups, or </a:t>
            </a:r>
            <a:r>
              <a:rPr lang="en-US" sz="2800" dirty="0" smtClean="0"/>
              <a:t>communities;</a:t>
            </a:r>
          </a:p>
          <a:p>
            <a:r>
              <a:rPr lang="en-US" sz="2800" dirty="0"/>
              <a:t>T</a:t>
            </a:r>
            <a:r>
              <a:rPr lang="en-US" sz="2800" dirty="0" smtClean="0"/>
              <a:t>he </a:t>
            </a:r>
            <a:r>
              <a:rPr lang="en-US" sz="2800" dirty="0"/>
              <a:t>actions of being open, self-aware, egoless, flexible, exuding respect and </a:t>
            </a:r>
            <a:r>
              <a:rPr lang="en-US" sz="2800" dirty="0" smtClean="0"/>
              <a:t>supportive interactions;</a:t>
            </a:r>
          </a:p>
          <a:p>
            <a:r>
              <a:rPr lang="en-US" sz="2800" dirty="0" smtClean="0"/>
              <a:t>Focusing </a:t>
            </a:r>
            <a:r>
              <a:rPr lang="en-US" sz="2800" dirty="0"/>
              <a:t>on both self and other to formulate a tailored </a:t>
            </a:r>
            <a:r>
              <a:rPr lang="en-US" sz="2800" dirty="0" smtClean="0"/>
              <a:t>response;</a:t>
            </a:r>
          </a:p>
          <a:p>
            <a:r>
              <a:rPr lang="en-US" sz="2800" dirty="0" smtClean="0"/>
              <a:t>A </a:t>
            </a:r>
            <a:r>
              <a:rPr lang="en-US" sz="2800" dirty="0"/>
              <a:t>process of critical self-reflection and lifelong learning, resulting in mutually positive outcomes</a:t>
            </a:r>
            <a:r>
              <a:rPr lang="en-US" sz="2800" dirty="0" smtClean="0"/>
              <a:t>.</a:t>
            </a:r>
          </a:p>
        </p:txBody>
      </p:sp>
      <p:sp>
        <p:nvSpPr>
          <p:cNvPr id="6" name="Rectangle 5"/>
          <p:cNvSpPr/>
          <p:nvPr/>
        </p:nvSpPr>
        <p:spPr>
          <a:xfrm>
            <a:off x="677335" y="6355387"/>
            <a:ext cx="8257660" cy="646331"/>
          </a:xfrm>
          <a:prstGeom prst="rect">
            <a:avLst/>
          </a:prstGeom>
        </p:spPr>
        <p:txBody>
          <a:bodyPr wrap="square">
            <a:spAutoFit/>
          </a:bodyPr>
          <a:lstStyle/>
          <a:p>
            <a:r>
              <a:rPr lang="en-US" dirty="0" smtClean="0">
                <a:solidFill>
                  <a:schemeClr val="tx1">
                    <a:lumMod val="65000"/>
                    <a:lumOff val="35000"/>
                  </a:schemeClr>
                </a:solidFill>
              </a:rPr>
              <a:t>(Foronda, 2020; </a:t>
            </a:r>
            <a:r>
              <a:rPr lang="en-US" dirty="0">
                <a:solidFill>
                  <a:schemeClr val="tx1">
                    <a:lumMod val="65000"/>
                    <a:lumOff val="35000"/>
                  </a:schemeClr>
                </a:solidFill>
              </a:rPr>
              <a:t>Tervalon and Murray-Garcia, 1998; Yeager &amp; Bauer-Wu, 2013)</a:t>
            </a:r>
          </a:p>
          <a:p>
            <a:pPr lvl="0" algn="r"/>
            <a:endParaRPr lang="en-US" dirty="0">
              <a:solidFill>
                <a:schemeClr val="tx1">
                  <a:lumMod val="65000"/>
                  <a:lumOff val="35000"/>
                </a:schemeClr>
              </a:solidFill>
            </a:endParaRPr>
          </a:p>
        </p:txBody>
      </p:sp>
    </p:spTree>
    <p:extLst>
      <p:ext uri="{BB962C8B-B14F-4D97-AF65-F5344CB8AC3E}">
        <p14:creationId xmlns:p14="http://schemas.microsoft.com/office/powerpoint/2010/main" val="7057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3172"/>
          </a:xfrm>
        </p:spPr>
        <p:txBody>
          <a:bodyPr/>
          <a:lstStyle/>
          <a:p>
            <a:pPr algn="ctr"/>
            <a:r>
              <a:rPr lang="en-US" b="1" dirty="0" smtClean="0"/>
              <a:t>Diversity</a:t>
            </a:r>
            <a:endParaRPr lang="en-US" b="1" dirty="0"/>
          </a:p>
        </p:txBody>
      </p:sp>
      <p:sp>
        <p:nvSpPr>
          <p:cNvPr id="3" name="Content Placeholder 2"/>
          <p:cNvSpPr>
            <a:spLocks noGrp="1"/>
          </p:cNvSpPr>
          <p:nvPr>
            <p:ph idx="1"/>
          </p:nvPr>
        </p:nvSpPr>
        <p:spPr>
          <a:xfrm>
            <a:off x="195943" y="1555531"/>
            <a:ext cx="9862457" cy="4572000"/>
          </a:xfrm>
        </p:spPr>
        <p:txBody>
          <a:bodyPr>
            <a:normAutofit/>
          </a:bodyPr>
          <a:lstStyle/>
          <a:p>
            <a:r>
              <a:rPr lang="en-US" sz="2800" dirty="0" smtClean="0"/>
              <a:t>The wide variety of shared and different personal and group characteristics among human beings.</a:t>
            </a:r>
          </a:p>
          <a:p>
            <a:r>
              <a:rPr lang="en-US" sz="2800" dirty="0" smtClean="0"/>
              <a:t>The presence of diversity indicates generally that many people with many differences are present in a group, organization, or institution.</a:t>
            </a:r>
          </a:p>
          <a:p>
            <a:pPr marL="0" indent="0">
              <a:buNone/>
            </a:pPr>
            <a:endParaRPr lang="en-US" dirty="0"/>
          </a:p>
        </p:txBody>
      </p:sp>
      <p:pic>
        <p:nvPicPr>
          <p:cNvPr id="7172" name="Picture 4" descr="How diversity and inclusion can add value in accounting | Prax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958" y="3637711"/>
            <a:ext cx="5996442" cy="299822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640" y="6387737"/>
            <a:ext cx="3331029" cy="369332"/>
          </a:xfrm>
          <a:prstGeom prst="rect">
            <a:avLst/>
          </a:prstGeom>
          <a:noFill/>
        </p:spPr>
        <p:txBody>
          <a:bodyPr wrap="square" rtlCol="0">
            <a:spAutoFit/>
          </a:bodyPr>
          <a:lstStyle/>
          <a:p>
            <a:r>
              <a:rPr lang="en-US" dirty="0" smtClean="0">
                <a:solidFill>
                  <a:schemeClr val="tx1">
                    <a:lumMod val="65000"/>
                    <a:lumOff val="35000"/>
                  </a:schemeClr>
                </a:solidFill>
              </a:rPr>
              <a:t>(Adams et al, 2018)</a:t>
            </a:r>
            <a:endParaRPr lang="en-US" dirty="0">
              <a:solidFill>
                <a:schemeClr val="tx1">
                  <a:lumMod val="65000"/>
                  <a:lumOff val="35000"/>
                </a:schemeClr>
              </a:solidFill>
            </a:endParaRPr>
          </a:p>
        </p:txBody>
      </p:sp>
    </p:spTree>
    <p:extLst>
      <p:ext uri="{BB962C8B-B14F-4D97-AF65-F5344CB8AC3E}">
        <p14:creationId xmlns:p14="http://schemas.microsoft.com/office/powerpoint/2010/main" val="126002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3172"/>
          </a:xfrm>
        </p:spPr>
        <p:txBody>
          <a:bodyPr/>
          <a:lstStyle/>
          <a:p>
            <a:pPr algn="ctr"/>
            <a:r>
              <a:rPr lang="en-US" b="1" dirty="0" smtClean="0"/>
              <a:t>Equity</a:t>
            </a:r>
            <a:endParaRPr lang="en-US" b="1" dirty="0"/>
          </a:p>
        </p:txBody>
      </p:sp>
      <p:sp>
        <p:nvSpPr>
          <p:cNvPr id="3" name="Content Placeholder 2"/>
          <p:cNvSpPr>
            <a:spLocks noGrp="1"/>
          </p:cNvSpPr>
          <p:nvPr>
            <p:ph idx="1"/>
          </p:nvPr>
        </p:nvSpPr>
        <p:spPr>
          <a:xfrm>
            <a:off x="195943" y="1384663"/>
            <a:ext cx="9522823" cy="4742868"/>
          </a:xfrm>
        </p:spPr>
        <p:txBody>
          <a:bodyPr>
            <a:normAutofit/>
          </a:bodyPr>
          <a:lstStyle/>
          <a:p>
            <a:r>
              <a:rPr lang="en-US" sz="2000" dirty="0" smtClean="0"/>
              <a:t>The </a:t>
            </a:r>
            <a:r>
              <a:rPr lang="en-US" sz="2000" dirty="0"/>
              <a:t>quality or state of being fair </a:t>
            </a:r>
            <a:r>
              <a:rPr lang="en-US" sz="2000" i="1" dirty="0"/>
              <a:t>and </a:t>
            </a:r>
            <a:r>
              <a:rPr lang="en-US" sz="2000" dirty="0" smtClean="0"/>
              <a:t>just.</a:t>
            </a:r>
          </a:p>
          <a:p>
            <a:r>
              <a:rPr lang="en-US" sz="2000" dirty="0" smtClean="0"/>
              <a:t>Whereas equality is treating everyone the same, equity </a:t>
            </a:r>
            <a:r>
              <a:rPr lang="en-US" sz="2000" dirty="0"/>
              <a:t>accounts for </a:t>
            </a:r>
            <a:r>
              <a:rPr lang="en-US" sz="2000" i="1" dirty="0" smtClean="0"/>
              <a:t>context.</a:t>
            </a:r>
            <a:endParaRPr lang="en-US" sz="2000" dirty="0"/>
          </a:p>
          <a:p>
            <a:r>
              <a:rPr lang="en-US" sz="2000" dirty="0"/>
              <a:t>E</a:t>
            </a:r>
            <a:r>
              <a:rPr lang="en-US" sz="2000" dirty="0" smtClean="0"/>
              <a:t>quitable </a:t>
            </a:r>
            <a:r>
              <a:rPr lang="en-US" sz="2000" dirty="0"/>
              <a:t>approaches, policies, and practices may make accommodations for differences to ensure fair and just outcomes.</a:t>
            </a:r>
          </a:p>
          <a:p>
            <a:r>
              <a:rPr lang="en-US" sz="2000" dirty="0" smtClean="0"/>
              <a:t>Equity </a:t>
            </a:r>
            <a:r>
              <a:rPr lang="en-US" sz="2000" dirty="0"/>
              <a:t>is concerned not just with opportunity, but also with the barriers that make those opportunities </a:t>
            </a:r>
            <a:r>
              <a:rPr lang="en-US" sz="2000" dirty="0" smtClean="0"/>
              <a:t>unequal.</a:t>
            </a:r>
          </a:p>
          <a:p>
            <a:pPr marL="0" indent="0">
              <a:buNone/>
            </a:pPr>
            <a:endParaRPr lang="en-US" dirty="0"/>
          </a:p>
        </p:txBody>
      </p:sp>
      <p:pic>
        <p:nvPicPr>
          <p:cNvPr id="4" name="Picture 3"/>
          <p:cNvPicPr>
            <a:picLocks noChangeAspect="1"/>
          </p:cNvPicPr>
          <p:nvPr/>
        </p:nvPicPr>
        <p:blipFill>
          <a:blip r:embed="rId2"/>
          <a:stretch>
            <a:fillRect/>
          </a:stretch>
        </p:blipFill>
        <p:spPr>
          <a:xfrm>
            <a:off x="932713" y="3962821"/>
            <a:ext cx="8085909" cy="2451042"/>
          </a:xfrm>
          <a:prstGeom prst="rect">
            <a:avLst/>
          </a:prstGeom>
        </p:spPr>
      </p:pic>
      <p:sp>
        <p:nvSpPr>
          <p:cNvPr id="6" name="Rectangle 5"/>
          <p:cNvSpPr/>
          <p:nvPr/>
        </p:nvSpPr>
        <p:spPr>
          <a:xfrm>
            <a:off x="522261" y="6405552"/>
            <a:ext cx="2212465" cy="369332"/>
          </a:xfrm>
          <a:prstGeom prst="rect">
            <a:avLst/>
          </a:prstGeom>
        </p:spPr>
        <p:txBody>
          <a:bodyPr wrap="none">
            <a:spAutoFit/>
          </a:bodyPr>
          <a:lstStyle/>
          <a:p>
            <a:r>
              <a:rPr lang="en-US" dirty="0">
                <a:solidFill>
                  <a:schemeClr val="tx1">
                    <a:lumMod val="65000"/>
                    <a:lumOff val="35000"/>
                  </a:schemeClr>
                </a:solidFill>
              </a:rPr>
              <a:t>(Adams et al, 2018)</a:t>
            </a:r>
          </a:p>
        </p:txBody>
      </p:sp>
    </p:spTree>
    <p:extLst>
      <p:ext uri="{BB962C8B-B14F-4D97-AF65-F5344CB8AC3E}">
        <p14:creationId xmlns:p14="http://schemas.microsoft.com/office/powerpoint/2010/main" val="265513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3172"/>
          </a:xfrm>
        </p:spPr>
        <p:txBody>
          <a:bodyPr/>
          <a:lstStyle/>
          <a:p>
            <a:pPr algn="ctr"/>
            <a:r>
              <a:rPr lang="en-US" b="1" dirty="0" smtClean="0"/>
              <a:t>Equity</a:t>
            </a:r>
            <a:endParaRPr lang="en-US" b="1" dirty="0"/>
          </a:p>
        </p:txBody>
      </p:sp>
      <p:pic>
        <p:nvPicPr>
          <p:cNvPr id="4" name="Content Placeholder 3"/>
          <p:cNvPicPr>
            <a:picLocks noGrp="1" noChangeAspect="1"/>
          </p:cNvPicPr>
          <p:nvPr>
            <p:ph idx="1"/>
          </p:nvPr>
        </p:nvPicPr>
        <p:blipFill>
          <a:blip r:embed="rId2"/>
          <a:stretch>
            <a:fillRect/>
          </a:stretch>
        </p:blipFill>
        <p:spPr>
          <a:xfrm>
            <a:off x="1927668" y="1753870"/>
            <a:ext cx="6096000" cy="381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561449" y="6327176"/>
            <a:ext cx="2212465" cy="369332"/>
          </a:xfrm>
          <a:prstGeom prst="rect">
            <a:avLst/>
          </a:prstGeom>
        </p:spPr>
        <p:txBody>
          <a:bodyPr wrap="none">
            <a:spAutoFit/>
          </a:bodyPr>
          <a:lstStyle/>
          <a:p>
            <a:r>
              <a:rPr lang="en-US" dirty="0">
                <a:solidFill>
                  <a:schemeClr val="tx1">
                    <a:lumMod val="65000"/>
                    <a:lumOff val="35000"/>
                  </a:schemeClr>
                </a:solidFill>
              </a:rPr>
              <a:t>(Adams et al, 2018)</a:t>
            </a:r>
          </a:p>
        </p:txBody>
      </p:sp>
    </p:spTree>
    <p:extLst>
      <p:ext uri="{BB962C8B-B14F-4D97-AF65-F5344CB8AC3E}">
        <p14:creationId xmlns:p14="http://schemas.microsoft.com/office/powerpoint/2010/main" val="1950056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Equity</a:t>
            </a:r>
            <a:endParaRPr lang="en-US" b="1" dirty="0"/>
          </a:p>
        </p:txBody>
      </p:sp>
      <p:pic>
        <p:nvPicPr>
          <p:cNvPr id="4" name="Content Placeholder 3"/>
          <p:cNvPicPr>
            <a:picLocks noGrp="1" noChangeAspect="1"/>
          </p:cNvPicPr>
          <p:nvPr>
            <p:ph sz="half" idx="1"/>
          </p:nvPr>
        </p:nvPicPr>
        <p:blipFill>
          <a:blip r:embed="rId2"/>
          <a:stretch>
            <a:fillRect/>
          </a:stretch>
        </p:blipFill>
        <p:spPr>
          <a:xfrm>
            <a:off x="306849" y="1468256"/>
            <a:ext cx="6812409" cy="341725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 Placeholder 4"/>
          <p:cNvSpPr>
            <a:spLocks noGrp="1"/>
          </p:cNvSpPr>
          <p:nvPr>
            <p:ph sz="half" idx="2"/>
          </p:nvPr>
        </p:nvSpPr>
        <p:spPr>
          <a:xfrm>
            <a:off x="7236822" y="2069149"/>
            <a:ext cx="2534195" cy="2124030"/>
          </a:xfrm>
        </p:spPr>
        <p:txBody>
          <a:bodyPr>
            <a:noAutofit/>
          </a:bodyPr>
          <a:lstStyle/>
          <a:p>
            <a:pPr marL="342900" lvl="0" indent="-342900">
              <a:buClr>
                <a:srgbClr val="4F81BD"/>
              </a:buClr>
              <a:buFont typeface="Wingdings 3" charset="2"/>
              <a:buChar char=""/>
            </a:pPr>
            <a:r>
              <a:rPr lang="en-US" sz="2000" dirty="0" smtClean="0"/>
              <a:t>Removing the fence is specific to policy, practice, and position changes and institutional improvements.</a:t>
            </a:r>
            <a:endParaRPr lang="en-US" sz="2000" dirty="0"/>
          </a:p>
        </p:txBody>
      </p:sp>
      <p:sp>
        <p:nvSpPr>
          <p:cNvPr id="3" name="Rectangle 2"/>
          <p:cNvSpPr/>
          <p:nvPr/>
        </p:nvSpPr>
        <p:spPr>
          <a:xfrm>
            <a:off x="626762" y="6274923"/>
            <a:ext cx="2212465" cy="369332"/>
          </a:xfrm>
          <a:prstGeom prst="rect">
            <a:avLst/>
          </a:prstGeom>
        </p:spPr>
        <p:txBody>
          <a:bodyPr wrap="none">
            <a:spAutoFit/>
          </a:bodyPr>
          <a:lstStyle/>
          <a:p>
            <a:r>
              <a:rPr lang="en-US" dirty="0">
                <a:solidFill>
                  <a:schemeClr val="tx1">
                    <a:lumMod val="65000"/>
                    <a:lumOff val="35000"/>
                  </a:schemeClr>
                </a:solidFill>
              </a:rPr>
              <a:t>(Adams et al, 2018)</a:t>
            </a:r>
          </a:p>
        </p:txBody>
      </p:sp>
    </p:spTree>
    <p:extLst>
      <p:ext uri="{BB962C8B-B14F-4D97-AF65-F5344CB8AC3E}">
        <p14:creationId xmlns:p14="http://schemas.microsoft.com/office/powerpoint/2010/main" val="1363808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Inclusion</a:t>
            </a:r>
            <a:endParaRPr lang="en-US" b="1" dirty="0"/>
          </a:p>
        </p:txBody>
      </p:sp>
      <p:sp>
        <p:nvSpPr>
          <p:cNvPr id="3" name="Content Placeholder 2"/>
          <p:cNvSpPr>
            <a:spLocks noGrp="1"/>
          </p:cNvSpPr>
          <p:nvPr>
            <p:ph sz="half" idx="1"/>
          </p:nvPr>
        </p:nvSpPr>
        <p:spPr>
          <a:xfrm>
            <a:off x="677334" y="1789614"/>
            <a:ext cx="5318517" cy="4630573"/>
          </a:xfrm>
        </p:spPr>
        <p:txBody>
          <a:bodyPr>
            <a:normAutofit/>
          </a:bodyPr>
          <a:lstStyle/>
          <a:p>
            <a:r>
              <a:rPr lang="en-US" sz="2800" dirty="0" smtClean="0"/>
              <a:t>The act of creating environments in which any individual or group can be and feel welcomed, respected, supported, and valued to fully participate.</a:t>
            </a:r>
          </a:p>
          <a:p>
            <a:endParaRPr lang="en-US" sz="2800" dirty="0" smtClean="0"/>
          </a:p>
          <a:p>
            <a:endParaRPr lang="en-US" sz="2800" dirty="0"/>
          </a:p>
        </p:txBody>
      </p:sp>
      <p:pic>
        <p:nvPicPr>
          <p:cNvPr id="8200" name="Picture 8" descr="Diversity &amp; Inclusion Committe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70171" y="0"/>
            <a:ext cx="5747657" cy="67481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2078" y="6131230"/>
            <a:ext cx="2212465" cy="369332"/>
          </a:xfrm>
          <a:prstGeom prst="rect">
            <a:avLst/>
          </a:prstGeom>
        </p:spPr>
        <p:txBody>
          <a:bodyPr wrap="none">
            <a:spAutoFit/>
          </a:bodyPr>
          <a:lstStyle/>
          <a:p>
            <a:r>
              <a:rPr lang="en-US" dirty="0">
                <a:solidFill>
                  <a:schemeClr val="tx1">
                    <a:lumMod val="65000"/>
                    <a:lumOff val="35000"/>
                  </a:schemeClr>
                </a:solidFill>
              </a:rPr>
              <a:t>(Adams et al, 2018)</a:t>
            </a:r>
          </a:p>
        </p:txBody>
      </p:sp>
    </p:spTree>
    <p:extLst>
      <p:ext uri="{BB962C8B-B14F-4D97-AF65-F5344CB8AC3E}">
        <p14:creationId xmlns:p14="http://schemas.microsoft.com/office/powerpoint/2010/main" val="350177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653</TotalTime>
  <Words>2842</Words>
  <Application>Microsoft Office PowerPoint</Application>
  <PresentationFormat>Widescreen</PresentationFormat>
  <Paragraphs>227</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Trebuchet MS</vt:lpstr>
      <vt:lpstr>Wingdings</vt:lpstr>
      <vt:lpstr>Wingdings 3</vt:lpstr>
      <vt:lpstr>Facet</vt:lpstr>
      <vt:lpstr>Supporting Language:</vt:lpstr>
      <vt:lpstr>Objectives</vt:lpstr>
      <vt:lpstr>Evidence Based Practice</vt:lpstr>
      <vt:lpstr>Cultural Humility</vt:lpstr>
      <vt:lpstr>Diversity</vt:lpstr>
      <vt:lpstr>Equity</vt:lpstr>
      <vt:lpstr>Equity</vt:lpstr>
      <vt:lpstr>Equity</vt:lpstr>
      <vt:lpstr>Inclusion</vt:lpstr>
      <vt:lpstr>PowerPoint Presentation</vt:lpstr>
      <vt:lpstr>Social Identities</vt:lpstr>
      <vt:lpstr>Social Identities</vt:lpstr>
      <vt:lpstr>Gender, Sex, and Sexuality</vt:lpstr>
      <vt:lpstr>Identity Categories</vt:lpstr>
      <vt:lpstr>Cisgender &amp; Transgender</vt:lpstr>
      <vt:lpstr>PowerPoint Presentation</vt:lpstr>
      <vt:lpstr>Intersectionality</vt:lpstr>
      <vt:lpstr>Intersectionality</vt:lpstr>
      <vt:lpstr>Bias</vt:lpstr>
      <vt:lpstr>Stereotypes</vt:lpstr>
      <vt:lpstr>Microaggressions </vt:lpstr>
      <vt:lpstr>Microaggressions </vt:lpstr>
      <vt:lpstr>Microaggressions: Impact </vt:lpstr>
      <vt:lpstr>Prejudice, Discrimination, and Isms</vt:lpstr>
      <vt:lpstr>Systemic Power, Privilege, and Oppression</vt:lpstr>
      <vt:lpstr>Power</vt:lpstr>
      <vt:lpstr>Privilege</vt:lpstr>
      <vt:lpstr>Oppression</vt:lpstr>
      <vt:lpstr>PowerPoint Presentation</vt:lpstr>
      <vt:lpstr>PowerPoint Presentation</vt:lpstr>
      <vt:lpstr>Empowerment</vt:lpstr>
      <vt:lpstr>Allyship</vt:lpstr>
      <vt:lpstr>The R.A.V.E.N. Approach</vt:lpstr>
      <vt:lpstr>Now What?</vt:lpstr>
      <vt:lpstr>PowerPoint Presentation</vt:lpstr>
      <vt:lpstr>References</vt:lpstr>
      <vt:lpstr>References</vt:lpstr>
      <vt:lpstr>PowerPoint Presentation</vt:lpstr>
      <vt:lpstr>Thank you!   Stay well and safe (and culturally humble)!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DMHA CLC</dc:title>
  <dc:creator>Sunny Lu Williams</dc:creator>
  <cp:lastModifiedBy>Rudnick, Dennis Lance</cp:lastModifiedBy>
  <cp:revision>168</cp:revision>
  <dcterms:created xsi:type="dcterms:W3CDTF">2019-11-12T20:45:41Z</dcterms:created>
  <dcterms:modified xsi:type="dcterms:W3CDTF">2020-06-22T12:18:12Z</dcterms:modified>
</cp:coreProperties>
</file>